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6" r:id="rId6"/>
    <p:sldId id="277" r:id="rId7"/>
    <p:sldId id="279" r:id="rId8"/>
    <p:sldId id="263" r:id="rId9"/>
    <p:sldId id="278" r:id="rId10"/>
    <p:sldId id="280" r:id="rId11"/>
    <p:sldId id="281" r:id="rId12"/>
    <p:sldId id="282" r:id="rId13"/>
    <p:sldId id="283" r:id="rId14"/>
    <p:sldId id="284" r:id="rId15"/>
    <p:sldId id="286" r:id="rId16"/>
    <p:sldId id="285" r:id="rId17"/>
    <p:sldId id="275" r:id="rId18"/>
    <p:sldId id="266" r:id="rId19"/>
    <p:sldId id="287" r:id="rId20"/>
    <p:sldId id="288" r:id="rId21"/>
    <p:sldId id="292" r:id="rId22"/>
    <p:sldId id="293" r:id="rId23"/>
    <p:sldId id="289" r:id="rId24"/>
    <p:sldId id="294" r:id="rId25"/>
    <p:sldId id="295" r:id="rId26"/>
    <p:sldId id="29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448" y="-9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65701464736262"/>
          <c:y val="1.5838254593175852E-2"/>
          <c:w val="0.82172120758307887"/>
          <c:h val="0.83446118451984763"/>
        </c:manualLayout>
      </c:layout>
      <c:scatterChart>
        <c:scatterStyle val="lineMarker"/>
        <c:varyColors val="0"/>
        <c:ser>
          <c:idx val="0"/>
          <c:order val="0"/>
          <c:tx>
            <c:v>FLIR SC6800</c:v>
          </c:tx>
          <c:xVal>
            <c:numRef>
              <c:f>Sheet1!$C$8:$C$18</c:f>
              <c:numCache>
                <c:formatCode>General</c:formatCode>
                <c:ptCount val="11"/>
                <c:pt idx="0">
                  <c:v>327680</c:v>
                </c:pt>
                <c:pt idx="1">
                  <c:v>204800</c:v>
                </c:pt>
                <c:pt idx="2">
                  <c:v>179200</c:v>
                </c:pt>
                <c:pt idx="3">
                  <c:v>163840</c:v>
                </c:pt>
                <c:pt idx="4">
                  <c:v>81920</c:v>
                </c:pt>
                <c:pt idx="5">
                  <c:v>40960</c:v>
                </c:pt>
                <c:pt idx="6">
                  <c:v>28160</c:v>
                </c:pt>
                <c:pt idx="7">
                  <c:v>20480</c:v>
                </c:pt>
                <c:pt idx="8">
                  <c:v>10240</c:v>
                </c:pt>
                <c:pt idx="9">
                  <c:v>5120</c:v>
                </c:pt>
                <c:pt idx="10">
                  <c:v>2560</c:v>
                </c:pt>
              </c:numCache>
            </c:numRef>
          </c:xVal>
          <c:yVal>
            <c:numRef>
              <c:f>Sheet1!$D$8:$D$18</c:f>
              <c:numCache>
                <c:formatCode>General</c:formatCode>
                <c:ptCount val="11"/>
                <c:pt idx="0">
                  <c:v>565</c:v>
                </c:pt>
                <c:pt idx="1">
                  <c:v>980</c:v>
                </c:pt>
                <c:pt idx="2">
                  <c:v>1011</c:v>
                </c:pt>
                <c:pt idx="3">
                  <c:v>1101</c:v>
                </c:pt>
                <c:pt idx="4">
                  <c:v>2093</c:v>
                </c:pt>
                <c:pt idx="5">
                  <c:v>3808</c:v>
                </c:pt>
                <c:pt idx="6">
                  <c:v>5118</c:v>
                </c:pt>
                <c:pt idx="7">
                  <c:v>6450</c:v>
                </c:pt>
                <c:pt idx="8">
                  <c:v>9873</c:v>
                </c:pt>
                <c:pt idx="9">
                  <c:v>13440</c:v>
                </c:pt>
                <c:pt idx="10">
                  <c:v>16404</c:v>
                </c:pt>
              </c:numCache>
            </c:numRef>
          </c:yVal>
          <c:smooth val="0"/>
        </c:ser>
        <c:ser>
          <c:idx val="1"/>
          <c:order val="1"/>
          <c:tx>
            <c:v>Telops FAST IR 1500</c:v>
          </c:tx>
          <c:xVal>
            <c:numRef>
              <c:f>Sheet1!$F$8:$F$11</c:f>
              <c:numCache>
                <c:formatCode>General</c:formatCode>
                <c:ptCount val="4"/>
                <c:pt idx="0">
                  <c:v>81920</c:v>
                </c:pt>
                <c:pt idx="1">
                  <c:v>16384</c:v>
                </c:pt>
                <c:pt idx="2">
                  <c:v>4096</c:v>
                </c:pt>
                <c:pt idx="3">
                  <c:v>512</c:v>
                </c:pt>
              </c:numCache>
            </c:numRef>
          </c:xVal>
          <c:yVal>
            <c:numRef>
              <c:f>Sheet1!$G$8:$G$11</c:f>
              <c:numCache>
                <c:formatCode>General</c:formatCode>
                <c:ptCount val="4"/>
                <c:pt idx="0">
                  <c:v>1500</c:v>
                </c:pt>
                <c:pt idx="1">
                  <c:v>7500</c:v>
                </c:pt>
                <c:pt idx="2">
                  <c:v>25000</c:v>
                </c:pt>
                <c:pt idx="3">
                  <c:v>75000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795904"/>
        <c:axId val="34797824"/>
      </c:scatterChart>
      <c:valAx>
        <c:axId val="34795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Total number of pixels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4797824"/>
        <c:crosses val="autoZero"/>
        <c:crossBetween val="midCat"/>
      </c:valAx>
      <c:valAx>
        <c:axId val="347978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Max frame rate (Hz)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4795904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2967735645228593"/>
          <c:y val="3.2228236873064302E-2"/>
          <c:w val="0.24280033623248073"/>
          <c:h val="0.10437465671912449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0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9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9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4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1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4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3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7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1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4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C56C5-07D8-4C0F-ACE6-CE698A8F8D8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92EC-A357-42D4-B8BC-EF1F3927C0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2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Basics</a:t>
            </a:r>
          </a:p>
          <a:p>
            <a:endParaRPr lang="en-US" sz="2800" dirty="0" smtClean="0"/>
          </a:p>
          <a:p>
            <a:r>
              <a:rPr lang="en-US" sz="2800" dirty="0" smtClean="0"/>
              <a:t>Thermal radiation of</a:t>
            </a:r>
          </a:p>
          <a:p>
            <a:pPr lvl="1"/>
            <a:r>
              <a:rPr lang="en-US" sz="2400" dirty="0" smtClean="0"/>
              <a:t>Gases</a:t>
            </a:r>
          </a:p>
          <a:p>
            <a:pPr lvl="1"/>
            <a:r>
              <a:rPr lang="en-US" sz="2400" dirty="0" smtClean="0"/>
              <a:t>Liquids, Solids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Previous papers</a:t>
            </a:r>
          </a:p>
          <a:p>
            <a:pPr lvl="1"/>
            <a:r>
              <a:rPr lang="en-US" sz="2400" dirty="0" smtClean="0"/>
              <a:t>Species detection</a:t>
            </a:r>
          </a:p>
          <a:p>
            <a:pPr lvl="1"/>
            <a:r>
              <a:rPr lang="en-US" sz="2400" dirty="0" smtClean="0"/>
              <a:t>Surface temperature measurements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IR cameras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0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Species detection – 1D measures</a:t>
            </a:r>
          </a:p>
          <a:p>
            <a:pPr lvl="1"/>
            <a:r>
              <a:rPr lang="en-US" sz="1800" dirty="0" smtClean="0"/>
              <a:t>SAE 2007-01-0644: </a:t>
            </a:r>
            <a:r>
              <a:rPr lang="en-US" sz="1800" dirty="0" err="1" smtClean="0"/>
              <a:t>Grosch</a:t>
            </a:r>
            <a:r>
              <a:rPr lang="en-US" sz="1800" dirty="0" smtClean="0"/>
              <a:t> (Laser-Lab Gottingen). </a:t>
            </a:r>
            <a:r>
              <a:rPr lang="en-US" sz="1800" dirty="0"/>
              <a:t>Fuel absorption @3.39</a:t>
            </a:r>
            <a:r>
              <a:rPr lang="el-GR" sz="1800" dirty="0"/>
              <a:t>μ</a:t>
            </a:r>
            <a:r>
              <a:rPr lang="en-US" sz="1800" dirty="0"/>
              <a:t>m (using a He-Ne laser</a:t>
            </a:r>
            <a:r>
              <a:rPr lang="en-US" sz="1800" dirty="0" smtClean="0"/>
              <a:t>)</a:t>
            </a:r>
            <a:r>
              <a:rPr lang="en-US" sz="1800" dirty="0"/>
              <a:t> . SI engine</a:t>
            </a:r>
            <a:r>
              <a:rPr lang="en-US" sz="1800" dirty="0" smtClean="0"/>
              <a:t>. Fuel concentration near spark plug. Sapphire fiber, no absorption @ 3.39</a:t>
            </a:r>
            <a:r>
              <a:rPr lang="el-GR" sz="1800" dirty="0"/>
              <a:t> μ</a:t>
            </a:r>
            <a:r>
              <a:rPr lang="en-US" sz="1800" dirty="0" smtClean="0"/>
              <a:t>m. </a:t>
            </a:r>
          </a:p>
          <a:p>
            <a:pPr lvl="1"/>
            <a:r>
              <a:rPr lang="en-US" sz="1800" dirty="0" smtClean="0"/>
              <a:t>SAE 2007-01-0639: </a:t>
            </a:r>
            <a:r>
              <a:rPr lang="en-US" sz="1800" dirty="0" err="1" smtClean="0"/>
              <a:t>Kakuho</a:t>
            </a:r>
            <a:r>
              <a:rPr lang="en-US" sz="1800" dirty="0" smtClean="0"/>
              <a:t> (Nissan), Hanson (Stanford).  2 colors Water absorption in near IR (around 1.4</a:t>
            </a:r>
            <a:r>
              <a:rPr lang="el-GR" sz="1800" dirty="0" smtClean="0"/>
              <a:t>μ</a:t>
            </a:r>
            <a:r>
              <a:rPr lang="en-US" sz="1800" dirty="0" smtClean="0"/>
              <a:t>m) + modulation. SI engine. Residual gas concentration and temperature near spark plug. </a:t>
            </a:r>
          </a:p>
          <a:p>
            <a:pPr lvl="1"/>
            <a:r>
              <a:rPr lang="en-US" sz="1800" dirty="0" smtClean="0"/>
              <a:t>SAE 2007-01-1849: Kawahara (</a:t>
            </a:r>
            <a:r>
              <a:rPr lang="en-US" sz="1800" dirty="0" err="1" smtClean="0"/>
              <a:t>Obayama</a:t>
            </a:r>
            <a:r>
              <a:rPr lang="en-US" sz="1800" dirty="0" smtClean="0"/>
              <a:t> Univ.) CO2 absorption at 4.26</a:t>
            </a:r>
            <a:r>
              <a:rPr lang="el-GR" sz="1800" dirty="0" smtClean="0"/>
              <a:t>μ</a:t>
            </a:r>
            <a:r>
              <a:rPr lang="en-US" sz="1800" dirty="0" smtClean="0"/>
              <a:t>m</a:t>
            </a:r>
            <a:r>
              <a:rPr lang="en-US" sz="1800" dirty="0"/>
              <a:t> . SI engine</a:t>
            </a:r>
            <a:r>
              <a:rPr lang="en-US" sz="1800" dirty="0" smtClean="0"/>
              <a:t>. Residual gas concentration.</a:t>
            </a:r>
          </a:p>
          <a:p>
            <a:pPr lvl="1"/>
            <a:r>
              <a:rPr lang="en-US" sz="1800" dirty="0" smtClean="0"/>
              <a:t>SAE 2006-01-3337: De </a:t>
            </a:r>
            <a:r>
              <a:rPr lang="en-US" sz="1800" dirty="0" err="1" smtClean="0"/>
              <a:t>Francqueville</a:t>
            </a:r>
            <a:r>
              <a:rPr lang="en-US" sz="1800" dirty="0" smtClean="0"/>
              <a:t> (IFPEN). CO2 absorption at 4.26</a:t>
            </a:r>
            <a:r>
              <a:rPr lang="el-GR" sz="1800" dirty="0" smtClean="0"/>
              <a:t>μ</a:t>
            </a:r>
            <a:r>
              <a:rPr lang="en-US" sz="1800" dirty="0" smtClean="0"/>
              <a:t>m. SI engine. Residual gas concentration.</a:t>
            </a:r>
          </a:p>
          <a:p>
            <a:endParaRPr lang="en-US" sz="2200" dirty="0"/>
          </a:p>
          <a:p>
            <a:r>
              <a:rPr lang="en-US" sz="2100" dirty="0" smtClean="0"/>
              <a:t>Species detection – 2D measures </a:t>
            </a:r>
          </a:p>
          <a:p>
            <a:pPr lvl="1"/>
            <a:r>
              <a:rPr lang="en-US" sz="1800" dirty="0" smtClean="0"/>
              <a:t>SAE 1999-01-3494: </a:t>
            </a:r>
            <a:r>
              <a:rPr lang="en-US" sz="1800" dirty="0" err="1" smtClean="0"/>
              <a:t>Jansons</a:t>
            </a:r>
            <a:r>
              <a:rPr lang="en-US" sz="1800" dirty="0" smtClean="0"/>
              <a:t> (Rutgers). IR camera 2000Hz DI Diesel engine. Simultaneous IR emissions @ 2.2</a:t>
            </a:r>
            <a:r>
              <a:rPr lang="el-GR" sz="1800" dirty="0" smtClean="0"/>
              <a:t>μ</a:t>
            </a:r>
            <a:r>
              <a:rPr lang="en-US" sz="1800" dirty="0"/>
              <a:t>m</a:t>
            </a:r>
            <a:r>
              <a:rPr lang="en-US" sz="1800" dirty="0" smtClean="0"/>
              <a:t>, 2.47</a:t>
            </a:r>
            <a:r>
              <a:rPr lang="el-GR" sz="1800" dirty="0" smtClean="0"/>
              <a:t>μ</a:t>
            </a:r>
            <a:r>
              <a:rPr lang="en-US" sz="1800" dirty="0" smtClean="0"/>
              <a:t>m (water), 3.42</a:t>
            </a:r>
            <a:r>
              <a:rPr lang="el-GR" sz="1800" dirty="0" smtClean="0"/>
              <a:t>μ</a:t>
            </a:r>
            <a:r>
              <a:rPr lang="en-US" sz="1800" dirty="0" smtClean="0"/>
              <a:t>m (</a:t>
            </a:r>
            <a:r>
              <a:rPr lang="en-US" sz="1800" dirty="0" err="1" smtClean="0"/>
              <a:t>preflame</a:t>
            </a:r>
            <a:r>
              <a:rPr lang="en-US" sz="1800" dirty="0" smtClean="0"/>
              <a:t>) and 3.8</a:t>
            </a:r>
            <a:r>
              <a:rPr lang="el-GR" sz="1800" dirty="0" smtClean="0"/>
              <a:t>μ</a:t>
            </a:r>
            <a:r>
              <a:rPr lang="en-US" sz="1800" dirty="0"/>
              <a:t>m</a:t>
            </a:r>
            <a:r>
              <a:rPr lang="el-GR" sz="1800" dirty="0" smtClean="0"/>
              <a:t> </a:t>
            </a:r>
            <a:r>
              <a:rPr lang="en-US" sz="1800" dirty="0" smtClean="0"/>
              <a:t>(soot). Qualitative images.</a:t>
            </a:r>
          </a:p>
          <a:p>
            <a:pPr lvl="1"/>
            <a:r>
              <a:rPr lang="en-US" sz="1800" dirty="0"/>
              <a:t>SAE </a:t>
            </a:r>
            <a:r>
              <a:rPr lang="en-US" sz="1800" dirty="0" smtClean="0"/>
              <a:t>2000-01-1800: </a:t>
            </a:r>
            <a:r>
              <a:rPr lang="en-US" sz="1800" dirty="0" err="1"/>
              <a:t>Jansons</a:t>
            </a:r>
            <a:r>
              <a:rPr lang="en-US" sz="1800" dirty="0"/>
              <a:t> (Rutgers). IR camera 2000Hz </a:t>
            </a:r>
            <a:r>
              <a:rPr lang="en-US" sz="1800" dirty="0" smtClean="0"/>
              <a:t>SI and DI </a:t>
            </a:r>
            <a:r>
              <a:rPr lang="en-US" sz="1800" dirty="0"/>
              <a:t>Diesel </a:t>
            </a:r>
            <a:r>
              <a:rPr lang="en-US" sz="1800" dirty="0" smtClean="0"/>
              <a:t>engines. </a:t>
            </a:r>
            <a:r>
              <a:rPr lang="en-US" sz="1800" dirty="0"/>
              <a:t>Simultaneous IR emissions @ 2.2</a:t>
            </a:r>
            <a:r>
              <a:rPr lang="el-GR" sz="1800" dirty="0"/>
              <a:t>μ</a:t>
            </a:r>
            <a:r>
              <a:rPr lang="en-US" sz="1800" dirty="0"/>
              <a:t>m, 2.47</a:t>
            </a:r>
            <a:r>
              <a:rPr lang="el-GR" sz="1800" dirty="0"/>
              <a:t>μ</a:t>
            </a:r>
            <a:r>
              <a:rPr lang="en-US" sz="1800" dirty="0"/>
              <a:t>m (water), 3.42</a:t>
            </a:r>
            <a:r>
              <a:rPr lang="el-GR" sz="1800" dirty="0"/>
              <a:t>μ</a:t>
            </a:r>
            <a:r>
              <a:rPr lang="en-US" sz="1800" dirty="0"/>
              <a:t>m </a:t>
            </a:r>
            <a:r>
              <a:rPr lang="en-US" sz="1800" dirty="0" smtClean="0"/>
              <a:t>(</a:t>
            </a:r>
            <a:r>
              <a:rPr lang="en-US" sz="1800" dirty="0" err="1" smtClean="0"/>
              <a:t>preflame</a:t>
            </a:r>
            <a:r>
              <a:rPr lang="en-US" sz="1800" dirty="0" smtClean="0"/>
              <a:t>) </a:t>
            </a:r>
            <a:r>
              <a:rPr lang="en-US" sz="1800" dirty="0"/>
              <a:t>and 3.8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l-GR" sz="1800" dirty="0"/>
              <a:t> </a:t>
            </a:r>
            <a:r>
              <a:rPr lang="en-US" sz="1800" dirty="0"/>
              <a:t>(soot). Qualitative images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IJER 2008 9:215: </a:t>
            </a:r>
            <a:r>
              <a:rPr lang="en-US" sz="1800" dirty="0" err="1" smtClean="0"/>
              <a:t>Jansons</a:t>
            </a:r>
            <a:r>
              <a:rPr lang="en-US" sz="1800" dirty="0" smtClean="0"/>
              <a:t> (Wayne State), Lin &amp; Rhee (Rutgers). </a:t>
            </a:r>
            <a:r>
              <a:rPr lang="en-US" sz="1800" dirty="0"/>
              <a:t>IR camera </a:t>
            </a:r>
            <a:r>
              <a:rPr lang="en-US" sz="1800" dirty="0" smtClean="0"/>
              <a:t> 1880Hz </a:t>
            </a:r>
            <a:r>
              <a:rPr lang="en-US" sz="1800" dirty="0"/>
              <a:t>SI and DI Diesel engines. Simultaneous IR emissions @ </a:t>
            </a:r>
            <a:r>
              <a:rPr lang="en-US" sz="1800" dirty="0" smtClean="0"/>
              <a:t>2.1</a:t>
            </a:r>
            <a:r>
              <a:rPr lang="el-GR" sz="1800" dirty="0" smtClean="0"/>
              <a:t>μ</a:t>
            </a:r>
            <a:r>
              <a:rPr lang="en-US" sz="1800" dirty="0"/>
              <a:t>m, 2.47</a:t>
            </a:r>
            <a:r>
              <a:rPr lang="el-GR" sz="1800" dirty="0"/>
              <a:t>μ</a:t>
            </a:r>
            <a:r>
              <a:rPr lang="en-US" sz="1800" dirty="0"/>
              <a:t>m (water), </a:t>
            </a:r>
            <a:r>
              <a:rPr lang="en-US" sz="1800" dirty="0" smtClean="0"/>
              <a:t>3.43</a:t>
            </a:r>
            <a:r>
              <a:rPr lang="el-GR" sz="1800" dirty="0" smtClean="0"/>
              <a:t>μ</a:t>
            </a:r>
            <a:r>
              <a:rPr lang="en-US" sz="1800" dirty="0"/>
              <a:t>m (</a:t>
            </a:r>
            <a:r>
              <a:rPr lang="en-US" sz="1800" dirty="0" err="1"/>
              <a:t>preflame</a:t>
            </a:r>
            <a:r>
              <a:rPr lang="en-US" sz="1800" dirty="0"/>
              <a:t>) and 3.8</a:t>
            </a:r>
            <a:r>
              <a:rPr lang="el-GR" sz="1800" dirty="0"/>
              <a:t>μ</a:t>
            </a:r>
            <a:r>
              <a:rPr lang="en-US" sz="1800" dirty="0"/>
              <a:t>m</a:t>
            </a:r>
            <a:r>
              <a:rPr lang="el-GR" sz="1800" dirty="0"/>
              <a:t> </a:t>
            </a:r>
            <a:r>
              <a:rPr lang="en-US" sz="1800" dirty="0"/>
              <a:t>(soot</a:t>
            </a:r>
            <a:r>
              <a:rPr lang="en-US" sz="1800" dirty="0" smtClean="0"/>
              <a:t>). HITRANS modelling. HCHO signal week for SI engines.</a:t>
            </a:r>
          </a:p>
          <a:p>
            <a:pPr lvl="1"/>
            <a:r>
              <a:rPr lang="en-US" sz="1800" dirty="0" smtClean="0"/>
              <a:t>SAE 2011-01-1395: Squibb (Michigan State).  FLIR Phoenix MID, 60Hz. 3-5</a:t>
            </a:r>
            <a:r>
              <a:rPr lang="el-GR" sz="1800" dirty="0" smtClean="0"/>
              <a:t>μ</a:t>
            </a:r>
            <a:r>
              <a:rPr lang="en-US" sz="1800" dirty="0" smtClean="0"/>
              <a:t>m. 20</a:t>
            </a:r>
            <a:r>
              <a:rPr lang="el-GR" sz="1800" dirty="0" smtClean="0"/>
              <a:t>μ</a:t>
            </a:r>
            <a:r>
              <a:rPr lang="en-US" sz="1800" dirty="0" smtClean="0"/>
              <a:t>s integration time. Fuel sprays and combustion visualization. In-cylinder temperature.</a:t>
            </a: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43652" r="10937" b="34961"/>
          <a:stretch/>
        </p:blipFill>
        <p:spPr bwMode="auto">
          <a:xfrm>
            <a:off x="304800" y="5883772"/>
            <a:ext cx="3771899" cy="84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25260" r="10834" b="22005"/>
          <a:stretch/>
        </p:blipFill>
        <p:spPr bwMode="auto">
          <a:xfrm>
            <a:off x="6553200" y="5592929"/>
            <a:ext cx="2186281" cy="121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37065" y="5683535"/>
            <a:ext cx="1202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Composite cycle</a:t>
            </a:r>
            <a:endParaRPr lang="en-US" sz="1200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6468613" y="5378735"/>
            <a:ext cx="1202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Composite cycle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21555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Surface temperature</a:t>
            </a:r>
          </a:p>
          <a:p>
            <a:pPr lvl="1"/>
            <a:r>
              <a:rPr lang="en-US" sz="1400" dirty="0" smtClean="0"/>
              <a:t>App. </a:t>
            </a:r>
            <a:r>
              <a:rPr lang="en-US" sz="1400" dirty="0" err="1" smtClean="0"/>
              <a:t>Catal</a:t>
            </a:r>
            <a:r>
              <a:rPr lang="en-US" sz="1400" dirty="0" smtClean="0"/>
              <a:t>. A (2009) 365:301-308: </a:t>
            </a:r>
            <a:r>
              <a:rPr lang="en-US" sz="1400" dirty="0" err="1" smtClean="0"/>
              <a:t>Shakir</a:t>
            </a:r>
            <a:r>
              <a:rPr lang="en-US" sz="1400" dirty="0" smtClean="0"/>
              <a:t> (Waterloo </a:t>
            </a:r>
            <a:r>
              <a:rPr lang="en-US" sz="1400" dirty="0" err="1" smtClean="0"/>
              <a:t>Univ</a:t>
            </a:r>
            <a:r>
              <a:rPr lang="en-US" sz="1400" dirty="0" smtClean="0"/>
              <a:t>)</a:t>
            </a:r>
          </a:p>
          <a:p>
            <a:pPr marL="457200" lvl="1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SAE 2010-01-1214: </a:t>
            </a:r>
            <a:r>
              <a:rPr lang="en-US" sz="1400" dirty="0" err="1" smtClean="0"/>
              <a:t>Epling</a:t>
            </a:r>
            <a:r>
              <a:rPr lang="en-US" sz="1400" dirty="0" smtClean="0"/>
              <a:t> (Waterloo </a:t>
            </a:r>
            <a:r>
              <a:rPr lang="en-US" sz="1400" dirty="0" err="1" smtClean="0"/>
              <a:t>Univ</a:t>
            </a:r>
            <a:r>
              <a:rPr lang="en-US" sz="1400" dirty="0" smtClean="0"/>
              <a:t>)</a:t>
            </a:r>
          </a:p>
          <a:p>
            <a:pPr marL="457200" lvl="1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2D surface temperature of a catalyst. FLIR Merlin camera 1-5.4</a:t>
            </a:r>
            <a:r>
              <a:rPr lang="el-GR" sz="1400" dirty="0" smtClean="0"/>
              <a:t>μ</a:t>
            </a:r>
            <a:r>
              <a:rPr lang="en-US" sz="1400" dirty="0" smtClean="0"/>
              <a:t>m</a:t>
            </a:r>
          </a:p>
          <a:p>
            <a:pPr lvl="1"/>
            <a:r>
              <a:rPr lang="en-US" sz="1400" dirty="0" smtClean="0"/>
              <a:t>SAE 2014-01-1446: Schulz (Magdeburg Univ.). 2D temperature measurements of a heated plate (80degC) impacted by gasoline sprays. 800Hz, 2 – 5.7</a:t>
            </a:r>
            <a:r>
              <a:rPr lang="el-GR" sz="1400" dirty="0" smtClean="0"/>
              <a:t>μ</a:t>
            </a:r>
            <a:r>
              <a:rPr lang="en-US" sz="1400" dirty="0" smtClean="0"/>
              <a:t>m.</a:t>
            </a:r>
          </a:p>
          <a:p>
            <a:pPr marL="457200" lvl="1" indent="0">
              <a:buNone/>
            </a:pPr>
            <a:endParaRPr lang="en-US" sz="14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247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cameras. FLIR vs TELOPS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5794162"/>
              </p:ext>
            </p:extLst>
          </p:nvPr>
        </p:nvGraphicFramePr>
        <p:xfrm>
          <a:off x="990600" y="1676400"/>
          <a:ext cx="70866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95573" y="186650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64x8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9356" y="5897544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320x256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2708" y="474222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64x64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83741" y="562953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128x128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36544" y="605580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640x512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7284" y="620532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640x128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2131" y="5906633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640x32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1143000"/>
            <a:ext cx="16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frame rate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rot="16200000">
            <a:off x="4392491" y="3399548"/>
            <a:ext cx="0" cy="5031543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588563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1degV @ 1250rpm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37876" y="3657600"/>
            <a:ext cx="298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 square windowing for FLIR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5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cameras. FLIR vs TELOPS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1143000"/>
            <a:ext cx="1700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Integration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752600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Photons = Max Energy = </a:t>
            </a:r>
            <a:r>
              <a:rPr lang="el-GR" dirty="0" smtClean="0"/>
              <a:t>Φ</a:t>
            </a:r>
            <a:r>
              <a:rPr lang="en-US" baseline="-25000" dirty="0" smtClean="0"/>
              <a:t>3-5</a:t>
            </a:r>
            <a:r>
              <a:rPr lang="el-GR" baseline="-25000" dirty="0" smtClean="0"/>
              <a:t>μ</a:t>
            </a:r>
            <a:r>
              <a:rPr lang="en-US" baseline="-25000" dirty="0" smtClean="0"/>
              <a:t>m</a:t>
            </a:r>
            <a:r>
              <a:rPr lang="en-US" dirty="0" smtClean="0"/>
              <a:t>(T).</a:t>
            </a:r>
            <a:r>
              <a:rPr lang="el-GR" dirty="0" smtClean="0"/>
              <a:t>τ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3252" y="2121932"/>
            <a:ext cx="16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Data FLIR: F/2.5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27846"/>
              </p:ext>
            </p:extLst>
          </p:nvPr>
        </p:nvGraphicFramePr>
        <p:xfrm>
          <a:off x="469425" y="2492835"/>
          <a:ext cx="8229600" cy="127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2710"/>
                <a:gridCol w="2515784"/>
                <a:gridCol w="1129971"/>
                <a:gridCol w="1908159"/>
                <a:gridCol w="1662976"/>
              </a:tblGrid>
              <a:tr h="319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Temp range (</a:t>
                      </a:r>
                      <a:r>
                        <a:rPr lang="en-US" sz="900" u="none" strike="noStrike" dirty="0" err="1">
                          <a:effectLst/>
                        </a:rPr>
                        <a:t>degC</a:t>
                      </a:r>
                      <a:r>
                        <a:rPr lang="en-US" sz="900" u="none" strike="noStrike" dirty="0">
                          <a:effectLst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Pbb: Corresponding BB emissive power (Planck's law) integrated between 3mu et 5mu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Tint: </a:t>
                      </a:r>
                      <a:r>
                        <a:rPr lang="en-US" sz="900" u="none" strike="noStrike" dirty="0" smtClean="0">
                          <a:effectLst/>
                        </a:rPr>
                        <a:t>Recommended </a:t>
                      </a:r>
                      <a:r>
                        <a:rPr lang="en-US" sz="900" u="none" strike="noStrike" dirty="0">
                          <a:effectLst/>
                        </a:rPr>
                        <a:t>integration 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Ebb=Pbb*Tint: Energy emitted by the BB during the integration 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Maximum frame rate based on integration 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degC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W/m2/mu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ms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J/m2/mu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Hz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-20 to 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0.78 to 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1.1424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0.89 to 17.14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 to 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 to 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1.42 to 18.41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2119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 to 150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7.7 to 148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0.1321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1.02 to 19.55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7570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80 to 200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30.3 to 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0.0568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1.72 to 19.88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17606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150 to 350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148 to 2130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0.0094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1.39 to 20.02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106383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53252" y="3974068"/>
            <a:ext cx="342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Data </a:t>
            </a:r>
            <a:r>
              <a:rPr lang="en-US" dirty="0" err="1" smtClean="0">
                <a:solidFill>
                  <a:srgbClr val="C00000"/>
                </a:solidFill>
              </a:rPr>
              <a:t>Telops</a:t>
            </a:r>
            <a:r>
              <a:rPr lang="en-US" dirty="0" smtClean="0">
                <a:solidFill>
                  <a:srgbClr val="C00000"/>
                </a:solidFill>
              </a:rPr>
              <a:t>: F/2.3 + </a:t>
            </a:r>
            <a:r>
              <a:rPr lang="en-US" dirty="0">
                <a:solidFill>
                  <a:srgbClr val="C00000"/>
                </a:solidFill>
              </a:rPr>
              <a:t>fill factor </a:t>
            </a:r>
            <a:r>
              <a:rPr lang="en-US" dirty="0" smtClean="0">
                <a:solidFill>
                  <a:srgbClr val="C00000"/>
                </a:solidFill>
              </a:rPr>
              <a:t>80pc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066206"/>
              </p:ext>
            </p:extLst>
          </p:nvPr>
        </p:nvGraphicFramePr>
        <p:xfrm>
          <a:off x="410598" y="4407031"/>
          <a:ext cx="8229600" cy="15990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033"/>
                <a:gridCol w="2517415"/>
                <a:gridCol w="1130703"/>
                <a:gridCol w="1909395"/>
                <a:gridCol w="1664054"/>
              </a:tblGrid>
              <a:tr h="15990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Integration time for </a:t>
                      </a:r>
                      <a:r>
                        <a:rPr lang="en-US" sz="900" u="none" strike="noStrike" dirty="0" err="1">
                          <a:effectLst/>
                        </a:rPr>
                        <a:t>Telops</a:t>
                      </a:r>
                      <a:r>
                        <a:rPr lang="en-US" sz="900" u="none" strike="noStrike" dirty="0">
                          <a:effectLst/>
                        </a:rPr>
                        <a:t> FAST IR 1500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97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Temp range (degC)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Pbb: Corresponding BB emissive power (Planck's law) integrated between 3mu et 5mu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Tint: </a:t>
                      </a:r>
                      <a:r>
                        <a:rPr lang="en-US" sz="900" u="none" strike="noStrike" dirty="0" smtClean="0">
                          <a:effectLst/>
                        </a:rPr>
                        <a:t>Recommended </a:t>
                      </a:r>
                      <a:r>
                        <a:rPr lang="en-US" sz="900" u="none" strike="noStrike" dirty="0">
                          <a:effectLst/>
                        </a:rPr>
                        <a:t>integration </a:t>
                      </a:r>
                      <a:r>
                        <a:rPr lang="en-US" sz="900" u="none" strike="noStrike" dirty="0" smtClean="0">
                          <a:effectLst/>
                        </a:rPr>
                        <a:t>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Ebb=Pbb*Tint: Energy emitted by the BB during the integration 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Maximum frame rate based on integration 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degC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W/m2/mu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ms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J/m2/mu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Hz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1.988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0.95424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12.6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2.394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5263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16667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3.256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45455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100000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84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cameras. FLIR vs TELOPS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1143000"/>
            <a:ext cx="1700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Integration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752600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Photons = Max Energy = </a:t>
            </a:r>
            <a:r>
              <a:rPr lang="el-GR" dirty="0" smtClean="0"/>
              <a:t>Φ</a:t>
            </a:r>
            <a:r>
              <a:rPr lang="en-US" baseline="-25000" dirty="0" smtClean="0"/>
              <a:t>3-5</a:t>
            </a:r>
            <a:r>
              <a:rPr lang="el-GR" baseline="-25000" dirty="0" smtClean="0"/>
              <a:t>μ</a:t>
            </a:r>
            <a:r>
              <a:rPr lang="en-US" baseline="-25000" dirty="0" smtClean="0"/>
              <a:t>m</a:t>
            </a:r>
            <a:r>
              <a:rPr lang="en-US" dirty="0" smtClean="0"/>
              <a:t>(T).</a:t>
            </a:r>
            <a:r>
              <a:rPr lang="el-GR" dirty="0" smtClean="0"/>
              <a:t>τ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3252" y="2121932"/>
            <a:ext cx="16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Data FLIR: F/2.5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72589"/>
              </p:ext>
            </p:extLst>
          </p:nvPr>
        </p:nvGraphicFramePr>
        <p:xfrm>
          <a:off x="469425" y="2492835"/>
          <a:ext cx="8229600" cy="127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2710"/>
                <a:gridCol w="2515784"/>
                <a:gridCol w="1129971"/>
                <a:gridCol w="1908159"/>
                <a:gridCol w="1662976"/>
              </a:tblGrid>
              <a:tr h="319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Temp range (</a:t>
                      </a:r>
                      <a:r>
                        <a:rPr lang="en-US" sz="900" u="none" strike="noStrike" dirty="0" err="1">
                          <a:effectLst/>
                        </a:rPr>
                        <a:t>degC</a:t>
                      </a:r>
                      <a:r>
                        <a:rPr lang="en-US" sz="900" u="none" strike="noStrike" dirty="0">
                          <a:effectLst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Pbb: Corresponding BB emissive power (Planck's law) integrated between 3mu et 5mu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Tint: </a:t>
                      </a:r>
                      <a:r>
                        <a:rPr lang="en-US" sz="900" u="none" strike="noStrike" dirty="0" smtClean="0">
                          <a:effectLst/>
                        </a:rPr>
                        <a:t>Recommended </a:t>
                      </a:r>
                      <a:r>
                        <a:rPr lang="en-US" sz="900" u="none" strike="noStrike" dirty="0">
                          <a:effectLst/>
                        </a:rPr>
                        <a:t>integration 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Ebb=Pbb*Tint: Energy emitted by the BB during the integration 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Maximum frame rate based on integration 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degC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W/m2/mu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ms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J/m2/mu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Hz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-20 to 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0.78 to 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1.1424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0.89 to 17.14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 to 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 to 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1.42 to 18.41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2119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 to 150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7.7 to 148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0.1321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1.02 to 19.55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7570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80 to 200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30.3 to 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0.0568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1.72 to 19.88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17606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150 to 350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148 to 2130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0.0094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1.39 to 20.02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106383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53252" y="3974068"/>
            <a:ext cx="353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Data </a:t>
            </a:r>
            <a:r>
              <a:rPr lang="en-US" dirty="0" err="1" smtClean="0">
                <a:solidFill>
                  <a:srgbClr val="C00000"/>
                </a:solidFill>
              </a:rPr>
              <a:t>Telops</a:t>
            </a:r>
            <a:r>
              <a:rPr lang="en-US" dirty="0" smtClean="0">
                <a:solidFill>
                  <a:srgbClr val="C00000"/>
                </a:solidFill>
              </a:rPr>
              <a:t>: F/2.5 + fill factor 100pc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232722"/>
              </p:ext>
            </p:extLst>
          </p:nvPr>
        </p:nvGraphicFramePr>
        <p:xfrm>
          <a:off x="457200" y="4588185"/>
          <a:ext cx="8229600" cy="127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2710"/>
                <a:gridCol w="2515784"/>
                <a:gridCol w="1129971"/>
                <a:gridCol w="1908159"/>
                <a:gridCol w="1662976"/>
              </a:tblGrid>
              <a:tr h="319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Temp range (degC)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Pbb: Corresponding BB emissive power (Planck's law) integrated between 3mu et 5mu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Tint: Recommended integration time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Ebb=Pbb*Tint: Energy emitted by the BB during the integration 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Maximum frame rate based on integration 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ctr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degC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W/m2/mu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ms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J/m2/mu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Hz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1.988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0.7089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1.4093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12.6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0.2806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3.5356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0.0886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4.4305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11285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0.0325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4.8086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30778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  <a:tr h="1599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0.0148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5.1690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67712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5" marR="7995" marT="799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7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cameras. FLIR vs TELOPS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1143000"/>
            <a:ext cx="1700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Integration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447800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Photons = Max Energy = </a:t>
            </a:r>
            <a:r>
              <a:rPr lang="el-GR" dirty="0" smtClean="0"/>
              <a:t>Φ</a:t>
            </a:r>
            <a:r>
              <a:rPr lang="en-US" baseline="-25000" dirty="0" smtClean="0"/>
              <a:t>3-5</a:t>
            </a:r>
            <a:r>
              <a:rPr lang="el-GR" baseline="-25000" dirty="0" smtClean="0"/>
              <a:t>μ</a:t>
            </a:r>
            <a:r>
              <a:rPr lang="en-US" baseline="-25000" dirty="0" smtClean="0"/>
              <a:t>m</a:t>
            </a:r>
            <a:r>
              <a:rPr lang="en-US" dirty="0" smtClean="0"/>
              <a:t>(T).</a:t>
            </a:r>
            <a:r>
              <a:rPr lang="el-GR" dirty="0" smtClean="0"/>
              <a:t>τ</a:t>
            </a:r>
            <a:endParaRPr lang="en-US" dirty="0"/>
          </a:p>
        </p:txBody>
      </p:sp>
      <p:pic>
        <p:nvPicPr>
          <p:cNvPr id="11266" name="Image 1" descr="image0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1" r="52816" b="1606"/>
          <a:stretch/>
        </p:blipFill>
        <p:spPr bwMode="auto">
          <a:xfrm>
            <a:off x="1225550" y="1950050"/>
            <a:ext cx="3018868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Image 1" descr="image0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2" b="1375"/>
          <a:stretch/>
        </p:blipFill>
        <p:spPr bwMode="auto">
          <a:xfrm>
            <a:off x="4887110" y="1944552"/>
            <a:ext cx="3164018" cy="23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99156" y="175988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FLIR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3624" y="1752600"/>
            <a:ext cx="77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Telops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1268" name="Image 1" descr="image0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38"/>
          <a:stretch/>
        </p:blipFill>
        <p:spPr bwMode="auto">
          <a:xfrm>
            <a:off x="1254125" y="4302725"/>
            <a:ext cx="3078638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Image 1" descr="image0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3"/>
          <a:stretch/>
        </p:blipFill>
        <p:spPr bwMode="auto">
          <a:xfrm>
            <a:off x="4914900" y="4314825"/>
            <a:ext cx="30861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89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cameras. FLIR vs TELOPS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1143000"/>
            <a:ext cx="132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Noise: </a:t>
            </a:r>
            <a:r>
              <a:rPr lang="en-US" dirty="0" err="1" smtClean="0"/>
              <a:t>NEdT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2286000"/>
            <a:ext cx="24353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NEdT</a:t>
            </a:r>
            <a:r>
              <a:rPr lang="en-US" dirty="0" smtClean="0"/>
              <a:t> = </a:t>
            </a:r>
            <a:r>
              <a:rPr lang="en-US" dirty="0" err="1" smtClean="0"/>
              <a:t>StdDev</a:t>
            </a:r>
            <a:r>
              <a:rPr lang="en-US" dirty="0" smtClean="0"/>
              <a:t>(I)*</a:t>
            </a:r>
            <a:r>
              <a:rPr lang="el-GR" dirty="0" smtClean="0"/>
              <a:t>Δ</a:t>
            </a:r>
            <a:r>
              <a:rPr lang="en-US" dirty="0" smtClean="0"/>
              <a:t>T/</a:t>
            </a:r>
            <a:r>
              <a:rPr lang="el-GR" dirty="0"/>
              <a:t> </a:t>
            </a:r>
            <a:r>
              <a:rPr lang="el-GR" dirty="0" smtClean="0"/>
              <a:t>Δ</a:t>
            </a:r>
            <a:r>
              <a:rPr lang="en-US" dirty="0" smtClean="0"/>
              <a:t>I</a:t>
            </a:r>
          </a:p>
          <a:p>
            <a:endParaRPr lang="en-US" dirty="0" smtClean="0"/>
          </a:p>
          <a:p>
            <a:r>
              <a:rPr lang="en-US" dirty="0" smtClean="0"/>
              <a:t>FLIR: 18mK</a:t>
            </a:r>
          </a:p>
          <a:p>
            <a:endParaRPr lang="en-US" dirty="0" smtClean="0"/>
          </a:p>
          <a:p>
            <a:r>
              <a:rPr lang="en-US" dirty="0" err="1" smtClean="0"/>
              <a:t>Telops</a:t>
            </a:r>
            <a:r>
              <a:rPr lang="en-US" dirty="0" smtClean="0"/>
              <a:t>: 18mK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4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cameras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Lens collection</a:t>
                </a:r>
              </a:p>
              <a:p>
                <a:pPr lvl="1"/>
                <a:r>
                  <a:rPr lang="en-US" sz="1600" dirty="0" smtClean="0"/>
                  <a:t>Emission from source through lens</a:t>
                </a:r>
              </a:p>
              <a:p>
                <a:pPr lvl="1"/>
                <a:endParaRPr lang="en-US" sz="1600" dirty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/>
              </a:p>
              <a:p>
                <a:pPr lvl="2"/>
                <a:r>
                  <a:rPr lang="en-US" sz="1200" dirty="0" smtClean="0"/>
                  <a:t>Flux through lens: d</a:t>
                </a:r>
                <a:r>
                  <a:rPr lang="el-GR" sz="1200" dirty="0" smtClean="0"/>
                  <a:t>Φ</a:t>
                </a:r>
                <a:r>
                  <a:rPr lang="en-US" sz="1200" dirty="0" smtClean="0"/>
                  <a:t>=</a:t>
                </a:r>
                <a:r>
                  <a:rPr lang="en-US" sz="1200" dirty="0" err="1" smtClean="0"/>
                  <a:t>E</a:t>
                </a:r>
                <a:r>
                  <a:rPr lang="en-US" sz="1200" baseline="-25000" dirty="0" err="1" smtClean="0"/>
                  <a:t>emis</a:t>
                </a:r>
                <a:r>
                  <a:rPr lang="en-US" sz="1200" dirty="0" smtClean="0"/>
                  <a:t>(T).cos(</a:t>
                </a:r>
                <a:r>
                  <a:rPr lang="el-GR" sz="1200" dirty="0" smtClean="0"/>
                  <a:t>θ</a:t>
                </a:r>
                <a:r>
                  <a:rPr lang="en-US" sz="1200" dirty="0" smtClean="0"/>
                  <a:t>).</a:t>
                </a:r>
                <a:r>
                  <a:rPr lang="el-GR" sz="1200" dirty="0" smtClean="0"/>
                  <a:t>Ω</a:t>
                </a:r>
                <a:r>
                  <a:rPr lang="en-US" sz="1200" dirty="0" smtClean="0"/>
                  <a:t>.</a:t>
                </a:r>
                <a:r>
                  <a:rPr lang="en-US" sz="1200" dirty="0" err="1" smtClean="0"/>
                  <a:t>dA</a:t>
                </a:r>
                <a:endParaRPr lang="en-US" sz="1200" dirty="0" smtClean="0"/>
              </a:p>
              <a:p>
                <a:pPr lvl="2"/>
                <a:r>
                  <a:rPr lang="en-US" sz="1200" dirty="0" smtClean="0"/>
                  <a:t>Solid angle: </a:t>
                </a:r>
                <a:r>
                  <a:rPr lang="el-GR" sz="1200" dirty="0" smtClean="0"/>
                  <a:t>Ω</a:t>
                </a:r>
                <a:r>
                  <a:rPr lang="en-US" sz="1200" dirty="0" smtClean="0"/>
                  <a:t>=(</a:t>
                </a:r>
                <a:r>
                  <a:rPr lang="el-GR" sz="1200" dirty="0" smtClean="0"/>
                  <a:t>π</a:t>
                </a:r>
                <a:r>
                  <a:rPr lang="en-US" sz="1200" dirty="0" smtClean="0"/>
                  <a:t>/4).(d/z)</a:t>
                </a:r>
                <a:r>
                  <a:rPr lang="en-US" sz="1200" baseline="30000" dirty="0" smtClean="0"/>
                  <a:t>2</a:t>
                </a:r>
                <a:r>
                  <a:rPr lang="en-US" sz="1200" dirty="0" smtClean="0"/>
                  <a:t>.cos(</a:t>
                </a:r>
                <a:r>
                  <a:rPr lang="el-GR" sz="1200" dirty="0" smtClean="0"/>
                  <a:t>α</a:t>
                </a:r>
                <a:r>
                  <a:rPr lang="en-US" sz="1200" dirty="0" smtClean="0"/>
                  <a:t>)</a:t>
                </a:r>
                <a:r>
                  <a:rPr lang="en-US" sz="1200" baseline="30000" dirty="0" smtClean="0"/>
                  <a:t>3</a:t>
                </a:r>
                <a:endParaRPr lang="en-US" sz="1600" dirty="0" smtClean="0"/>
              </a:p>
              <a:p>
                <a:pPr lvl="1"/>
                <a:r>
                  <a:rPr lang="en-US" sz="1600" dirty="0" smtClean="0"/>
                  <a:t>Collection on sensor: </a:t>
                </a:r>
              </a:p>
              <a:p>
                <a:pPr lvl="2"/>
                <a:r>
                  <a:rPr lang="en-US" sz="1200" dirty="0" smtClean="0"/>
                  <a:t>d</a:t>
                </a:r>
                <a:r>
                  <a:rPr lang="el-GR" sz="1200" dirty="0"/>
                  <a:t>Φ</a:t>
                </a:r>
                <a:r>
                  <a:rPr lang="en-US" sz="1200" dirty="0" smtClean="0"/>
                  <a:t>=</a:t>
                </a:r>
                <a:r>
                  <a:rPr lang="en-US" sz="1200" dirty="0" err="1" smtClean="0"/>
                  <a:t>E</a:t>
                </a:r>
                <a:r>
                  <a:rPr lang="en-US" sz="1200" baseline="-25000" dirty="0" err="1" smtClean="0"/>
                  <a:t>coll</a:t>
                </a:r>
                <a:r>
                  <a:rPr lang="en-US" sz="1200" dirty="0" smtClean="0"/>
                  <a:t>(T).</a:t>
                </a:r>
                <a:r>
                  <a:rPr lang="en-US" sz="1200" dirty="0" err="1" smtClean="0"/>
                  <a:t>dP</a:t>
                </a:r>
                <a:r>
                  <a:rPr lang="en-US" sz="1200" dirty="0" smtClean="0"/>
                  <a:t> =&gt; </a:t>
                </a:r>
                <a:r>
                  <a:rPr lang="en-US" sz="1200" dirty="0" err="1" smtClean="0"/>
                  <a:t>E</a:t>
                </a:r>
                <a:r>
                  <a:rPr lang="en-US" sz="1200" baseline="-25000" dirty="0" err="1" smtClean="0"/>
                  <a:t>coll</a:t>
                </a:r>
                <a:r>
                  <a:rPr lang="en-US" sz="1200" dirty="0" smtClean="0"/>
                  <a:t>(T)=</a:t>
                </a:r>
                <a:r>
                  <a:rPr lang="en-US" sz="1200" dirty="0" err="1"/>
                  <a:t>E</a:t>
                </a:r>
                <a:r>
                  <a:rPr lang="en-US" sz="1200" baseline="-25000" dirty="0" err="1"/>
                  <a:t>emis</a:t>
                </a:r>
                <a:r>
                  <a:rPr lang="en-US" sz="1200" dirty="0"/>
                  <a:t>(T).cos(</a:t>
                </a:r>
                <a:r>
                  <a:rPr lang="el-GR" sz="1200" dirty="0"/>
                  <a:t>θ</a:t>
                </a:r>
                <a:r>
                  <a:rPr lang="en-US" sz="1200" dirty="0"/>
                  <a:t>).</a:t>
                </a:r>
                <a:r>
                  <a:rPr lang="el-GR" sz="1200" dirty="0"/>
                  <a:t>Ω</a:t>
                </a:r>
                <a:r>
                  <a:rPr lang="en-US" sz="1200" dirty="0" smtClean="0"/>
                  <a:t>.</a:t>
                </a:r>
                <a:r>
                  <a:rPr lang="en-US" sz="1200" dirty="0" err="1" smtClean="0"/>
                  <a:t>dA</a:t>
                </a:r>
                <a:r>
                  <a:rPr lang="en-US" sz="1200" dirty="0" smtClean="0"/>
                  <a:t>/</a:t>
                </a:r>
                <a:r>
                  <a:rPr lang="en-US" sz="1200" dirty="0" err="1" smtClean="0"/>
                  <a:t>dP</a:t>
                </a:r>
                <a:endParaRPr lang="en-US" sz="1200" dirty="0"/>
              </a:p>
              <a:p>
                <a:pPr marL="1371600" lvl="3" indent="0">
                  <a:buNone/>
                </a:pP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𝑐𝑜𝑙𝑙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𝑒𝑚𝑖𝑠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cos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endParaRPr lang="en-US" sz="2800" b="0" dirty="0" smtClean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1400" dirty="0" smtClean="0"/>
                  <a:t>Only depends on lens aperture and of angle </a:t>
                </a:r>
                <a:r>
                  <a:rPr lang="el-GR" sz="1400" dirty="0" smtClean="0"/>
                  <a:t>α</a:t>
                </a:r>
                <a:endParaRPr lang="en-US" sz="1400" dirty="0"/>
              </a:p>
              <a:p>
                <a:pPr lvl="2"/>
                <a:endParaRPr lang="en-US" sz="1200" dirty="0" smtClean="0"/>
              </a:p>
              <a:p>
                <a:pPr lvl="1"/>
                <a:endParaRPr lang="en-US" sz="1600" dirty="0" smtClean="0"/>
              </a:p>
              <a:p>
                <a:pPr marL="457200" lvl="1" indent="0">
                  <a:buNone/>
                </a:pPr>
                <a:endParaRPr lang="en-US" sz="1600" dirty="0" smtClean="0"/>
              </a:p>
              <a:p>
                <a:pPr lvl="1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  <a:blipFill rotWithShape="1">
                <a:blip r:embed="rId2"/>
                <a:stretch>
                  <a:fillRect l="-963" t="-1887" b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24638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1" t="47656" r="16666" b="18230"/>
          <a:stretch/>
        </p:blipFill>
        <p:spPr bwMode="auto">
          <a:xfrm>
            <a:off x="4953000" y="2133600"/>
            <a:ext cx="3037821" cy="182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73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sapphire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" y="5419636"/>
            <a:ext cx="8534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http://www.google.com/url?sa=t&amp;rct=j&amp;q=&amp;esrc=s&amp;frm=1&amp;source=web&amp;cd=8&amp;cad=rja&amp;uact=8&amp;ved=0CFYQFjAH&amp;url=http%3A%2F%2Fwww.springer.com%2Fcda%2Fcontent%2Fdocument%2Fcda_downloaddocument%2F9780387856940-c1.pdf%3FSGWID%3D0-0-45-719708-p173851708&amp;ei=wWZFU8uAOrTUsAT404DABA&amp;usg=AFQjCNGmYizK7Mr9JX6iAJXR5zeYsQ3ogQ&amp;bvm=bv.64507335,d.dmQ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3" t="27930" r="12031" b="29687"/>
          <a:stretch/>
        </p:blipFill>
        <p:spPr bwMode="auto">
          <a:xfrm>
            <a:off x="400050" y="1676400"/>
            <a:ext cx="7981950" cy="363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57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t="4300" r="3920" b="11188"/>
          <a:stretch/>
        </p:blipFill>
        <p:spPr bwMode="auto">
          <a:xfrm>
            <a:off x="790574" y="3114675"/>
            <a:ext cx="1571626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of vaporized fuel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Case of study: IR camera looking at the spray from the side</a:t>
            </a:r>
            <a:endParaRPr lang="en-US" sz="2400" dirty="0"/>
          </a:p>
        </p:txBody>
      </p:sp>
      <p:grpSp>
        <p:nvGrpSpPr>
          <p:cNvPr id="8" name="Groupe 7"/>
          <p:cNvGrpSpPr/>
          <p:nvPr/>
        </p:nvGrpSpPr>
        <p:grpSpPr>
          <a:xfrm rot="5400000">
            <a:off x="1197646" y="2404484"/>
            <a:ext cx="757480" cy="657225"/>
            <a:chOff x="1579770" y="2057400"/>
            <a:chExt cx="647700" cy="561975"/>
          </a:xfrm>
        </p:grpSpPr>
        <p:grpSp>
          <p:nvGrpSpPr>
            <p:cNvPr id="9" name="Group 11"/>
            <p:cNvGrpSpPr>
              <a:grpSpLocks noChangeAspect="1"/>
            </p:cNvGrpSpPr>
            <p:nvPr/>
          </p:nvGrpSpPr>
          <p:grpSpPr bwMode="auto">
            <a:xfrm>
              <a:off x="1620623" y="2057400"/>
              <a:ext cx="606847" cy="561975"/>
              <a:chOff x="974" y="1344"/>
              <a:chExt cx="1815" cy="1678"/>
            </a:xfrm>
          </p:grpSpPr>
          <p:sp>
            <p:nvSpPr>
              <p:cNvPr id="11" name="Freeform 12" descr="blanc)"/>
              <p:cNvSpPr>
                <a:spLocks noChangeAspect="1"/>
              </p:cNvSpPr>
              <p:nvPr/>
            </p:nvSpPr>
            <p:spPr bwMode="auto">
              <a:xfrm>
                <a:off x="974" y="1344"/>
                <a:ext cx="1815" cy="816"/>
              </a:xfrm>
              <a:custGeom>
                <a:avLst/>
                <a:gdLst>
                  <a:gd name="T0" fmla="*/ 0 w 1815"/>
                  <a:gd name="T1" fmla="*/ 0 h 816"/>
                  <a:gd name="T2" fmla="*/ 1044 w 1815"/>
                  <a:gd name="T3" fmla="*/ 0 h 816"/>
                  <a:gd name="T4" fmla="*/ 1316 w 1815"/>
                  <a:gd name="T5" fmla="*/ 498 h 816"/>
                  <a:gd name="T6" fmla="*/ 1633 w 1815"/>
                  <a:gd name="T7" fmla="*/ 589 h 816"/>
                  <a:gd name="T8" fmla="*/ 1769 w 1815"/>
                  <a:gd name="T9" fmla="*/ 680 h 816"/>
                  <a:gd name="T10" fmla="*/ 1815 w 1815"/>
                  <a:gd name="T11" fmla="*/ 816 h 816"/>
                  <a:gd name="T12" fmla="*/ 1543 w 1815"/>
                  <a:gd name="T13" fmla="*/ 816 h 816"/>
                  <a:gd name="T14" fmla="*/ 1543 w 1815"/>
                  <a:gd name="T15" fmla="*/ 771 h 816"/>
                  <a:gd name="T16" fmla="*/ 1452 w 1815"/>
                  <a:gd name="T17" fmla="*/ 725 h 816"/>
                  <a:gd name="T18" fmla="*/ 1361 w 1815"/>
                  <a:gd name="T19" fmla="*/ 725 h 816"/>
                  <a:gd name="T20" fmla="*/ 862 w 1815"/>
                  <a:gd name="T21" fmla="*/ 453 h 816"/>
                  <a:gd name="T22" fmla="*/ 862 w 1815"/>
                  <a:gd name="T23" fmla="*/ 362 h 816"/>
                  <a:gd name="T24" fmla="*/ 91 w 1815"/>
                  <a:gd name="T25" fmla="*/ 362 h 816"/>
                  <a:gd name="T26" fmla="*/ 0 w 1815"/>
                  <a:gd name="T27" fmla="*/ 0 h 8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15"/>
                  <a:gd name="T43" fmla="*/ 0 h 816"/>
                  <a:gd name="T44" fmla="*/ 1815 w 1815"/>
                  <a:gd name="T45" fmla="*/ 816 h 8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15" h="816">
                    <a:moveTo>
                      <a:pt x="0" y="0"/>
                    </a:moveTo>
                    <a:lnTo>
                      <a:pt x="1044" y="0"/>
                    </a:lnTo>
                    <a:lnTo>
                      <a:pt x="1316" y="498"/>
                    </a:lnTo>
                    <a:lnTo>
                      <a:pt x="1633" y="589"/>
                    </a:lnTo>
                    <a:lnTo>
                      <a:pt x="1769" y="680"/>
                    </a:lnTo>
                    <a:lnTo>
                      <a:pt x="1815" y="816"/>
                    </a:lnTo>
                    <a:lnTo>
                      <a:pt x="1543" y="816"/>
                    </a:lnTo>
                    <a:lnTo>
                      <a:pt x="1543" y="771"/>
                    </a:lnTo>
                    <a:lnTo>
                      <a:pt x="1452" y="725"/>
                    </a:lnTo>
                    <a:lnTo>
                      <a:pt x="1361" y="725"/>
                    </a:lnTo>
                    <a:lnTo>
                      <a:pt x="862" y="453"/>
                    </a:lnTo>
                    <a:lnTo>
                      <a:pt x="862" y="362"/>
                    </a:lnTo>
                    <a:lnTo>
                      <a:pt x="91" y="362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dkDnDiag">
                <a:fgClr>
                  <a:srgbClr val="777777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3" descr="blanc)"/>
              <p:cNvSpPr>
                <a:spLocks noChangeAspect="1"/>
              </p:cNvSpPr>
              <p:nvPr/>
            </p:nvSpPr>
            <p:spPr bwMode="auto">
              <a:xfrm rot="10800000" flipH="1">
                <a:off x="974" y="2206"/>
                <a:ext cx="1815" cy="816"/>
              </a:xfrm>
              <a:custGeom>
                <a:avLst/>
                <a:gdLst>
                  <a:gd name="T0" fmla="*/ 0 w 1815"/>
                  <a:gd name="T1" fmla="*/ 0 h 816"/>
                  <a:gd name="T2" fmla="*/ 1044 w 1815"/>
                  <a:gd name="T3" fmla="*/ 0 h 816"/>
                  <a:gd name="T4" fmla="*/ 1316 w 1815"/>
                  <a:gd name="T5" fmla="*/ 498 h 816"/>
                  <a:gd name="T6" fmla="*/ 1633 w 1815"/>
                  <a:gd name="T7" fmla="*/ 589 h 816"/>
                  <a:gd name="T8" fmla="*/ 1769 w 1815"/>
                  <a:gd name="T9" fmla="*/ 680 h 816"/>
                  <a:gd name="T10" fmla="*/ 1815 w 1815"/>
                  <a:gd name="T11" fmla="*/ 816 h 816"/>
                  <a:gd name="T12" fmla="*/ 1543 w 1815"/>
                  <a:gd name="T13" fmla="*/ 816 h 816"/>
                  <a:gd name="T14" fmla="*/ 1543 w 1815"/>
                  <a:gd name="T15" fmla="*/ 771 h 816"/>
                  <a:gd name="T16" fmla="*/ 1452 w 1815"/>
                  <a:gd name="T17" fmla="*/ 725 h 816"/>
                  <a:gd name="T18" fmla="*/ 1361 w 1815"/>
                  <a:gd name="T19" fmla="*/ 725 h 816"/>
                  <a:gd name="T20" fmla="*/ 862 w 1815"/>
                  <a:gd name="T21" fmla="*/ 453 h 816"/>
                  <a:gd name="T22" fmla="*/ 862 w 1815"/>
                  <a:gd name="T23" fmla="*/ 362 h 816"/>
                  <a:gd name="T24" fmla="*/ 91 w 1815"/>
                  <a:gd name="T25" fmla="*/ 362 h 816"/>
                  <a:gd name="T26" fmla="*/ 0 w 1815"/>
                  <a:gd name="T27" fmla="*/ 0 h 8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15"/>
                  <a:gd name="T43" fmla="*/ 0 h 816"/>
                  <a:gd name="T44" fmla="*/ 1815 w 1815"/>
                  <a:gd name="T45" fmla="*/ 816 h 8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15" h="816">
                    <a:moveTo>
                      <a:pt x="0" y="0"/>
                    </a:moveTo>
                    <a:lnTo>
                      <a:pt x="1044" y="0"/>
                    </a:lnTo>
                    <a:lnTo>
                      <a:pt x="1316" y="498"/>
                    </a:lnTo>
                    <a:lnTo>
                      <a:pt x="1633" y="589"/>
                    </a:lnTo>
                    <a:lnTo>
                      <a:pt x="1769" y="680"/>
                    </a:lnTo>
                    <a:lnTo>
                      <a:pt x="1815" y="816"/>
                    </a:lnTo>
                    <a:lnTo>
                      <a:pt x="1543" y="816"/>
                    </a:lnTo>
                    <a:lnTo>
                      <a:pt x="1543" y="771"/>
                    </a:lnTo>
                    <a:lnTo>
                      <a:pt x="1452" y="725"/>
                    </a:lnTo>
                    <a:lnTo>
                      <a:pt x="1361" y="725"/>
                    </a:lnTo>
                    <a:lnTo>
                      <a:pt x="862" y="453"/>
                    </a:lnTo>
                    <a:lnTo>
                      <a:pt x="862" y="362"/>
                    </a:lnTo>
                    <a:lnTo>
                      <a:pt x="91" y="362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dkDnDiag">
                <a:fgClr>
                  <a:srgbClr val="777777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6"/>
            <p:cNvSpPr>
              <a:spLocks noChangeAspect="1"/>
            </p:cNvSpPr>
            <p:nvPr/>
          </p:nvSpPr>
          <p:spPr bwMode="auto">
            <a:xfrm>
              <a:off x="1579770" y="2217221"/>
              <a:ext cx="454578" cy="243076"/>
            </a:xfrm>
            <a:custGeom>
              <a:avLst/>
              <a:gdLst>
                <a:gd name="T0" fmla="*/ 0 w 1361"/>
                <a:gd name="T1" fmla="*/ 0 h 726"/>
                <a:gd name="T2" fmla="*/ 590 w 1361"/>
                <a:gd name="T3" fmla="*/ 0 h 726"/>
                <a:gd name="T4" fmla="*/ 771 w 1361"/>
                <a:gd name="T5" fmla="*/ 91 h 726"/>
                <a:gd name="T6" fmla="*/ 907 w 1361"/>
                <a:gd name="T7" fmla="*/ 91 h 726"/>
                <a:gd name="T8" fmla="*/ 1361 w 1361"/>
                <a:gd name="T9" fmla="*/ 363 h 726"/>
                <a:gd name="T10" fmla="*/ 907 w 1361"/>
                <a:gd name="T11" fmla="*/ 635 h 726"/>
                <a:gd name="T12" fmla="*/ 771 w 1361"/>
                <a:gd name="T13" fmla="*/ 635 h 726"/>
                <a:gd name="T14" fmla="*/ 590 w 1361"/>
                <a:gd name="T15" fmla="*/ 726 h 726"/>
                <a:gd name="T16" fmla="*/ 0 w 1361"/>
                <a:gd name="T17" fmla="*/ 726 h 726"/>
                <a:gd name="T18" fmla="*/ 0 w 1361"/>
                <a:gd name="T19" fmla="*/ 0 h 7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1"/>
                <a:gd name="T31" fmla="*/ 0 h 726"/>
                <a:gd name="T32" fmla="*/ 1361 w 1361"/>
                <a:gd name="T33" fmla="*/ 726 h 7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1" h="726">
                  <a:moveTo>
                    <a:pt x="0" y="0"/>
                  </a:moveTo>
                  <a:lnTo>
                    <a:pt x="590" y="0"/>
                  </a:lnTo>
                  <a:lnTo>
                    <a:pt x="771" y="91"/>
                  </a:lnTo>
                  <a:lnTo>
                    <a:pt x="907" y="91"/>
                  </a:lnTo>
                  <a:lnTo>
                    <a:pt x="1361" y="363"/>
                  </a:lnTo>
                  <a:lnTo>
                    <a:pt x="907" y="635"/>
                  </a:lnTo>
                  <a:lnTo>
                    <a:pt x="771" y="635"/>
                  </a:lnTo>
                  <a:lnTo>
                    <a:pt x="590" y="726"/>
                  </a:lnTo>
                  <a:lnTo>
                    <a:pt x="0" y="726"/>
                  </a:lnTo>
                  <a:lnTo>
                    <a:pt x="0" y="0"/>
                  </a:lnTo>
                  <a:close/>
                </a:path>
              </a:pathLst>
            </a:custGeom>
            <a:pattFill prst="pct10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94" y="3230899"/>
            <a:ext cx="615880" cy="256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e 18"/>
          <p:cNvGrpSpPr/>
          <p:nvPr/>
        </p:nvGrpSpPr>
        <p:grpSpPr>
          <a:xfrm>
            <a:off x="2987040" y="3989712"/>
            <a:ext cx="1584960" cy="723900"/>
            <a:chOff x="2987040" y="3989712"/>
            <a:chExt cx="1584960" cy="723900"/>
          </a:xfrm>
        </p:grpSpPr>
        <p:sp>
          <p:nvSpPr>
            <p:cNvPr id="15" name="Rectangle 14"/>
            <p:cNvSpPr/>
            <p:nvPr/>
          </p:nvSpPr>
          <p:spPr>
            <a:xfrm>
              <a:off x="3368040" y="4210050"/>
              <a:ext cx="106679" cy="266700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87040" y="4076700"/>
              <a:ext cx="38100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3989712"/>
              <a:ext cx="1104900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Connecteur droit avec flèche 15"/>
          <p:cNvCxnSpPr/>
          <p:nvPr/>
        </p:nvCxnSpPr>
        <p:spPr>
          <a:xfrm>
            <a:off x="1154637" y="4368267"/>
            <a:ext cx="14954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1692685" y="3900501"/>
            <a:ext cx="129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Collected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IR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177540" y="2209800"/>
            <a:ext cx="5816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Along the gray </a:t>
            </a:r>
            <a:r>
              <a:rPr lang="fr-FR" dirty="0" err="1" smtClean="0"/>
              <a:t>arrow</a:t>
            </a:r>
            <a:r>
              <a:rPr lang="fr-FR" dirty="0" smtClean="0"/>
              <a:t>, the </a:t>
            </a:r>
            <a:r>
              <a:rPr lang="fr-FR" dirty="0" err="1" smtClean="0"/>
              <a:t>intensity</a:t>
            </a:r>
            <a:r>
              <a:rPr lang="fr-FR" dirty="0" smtClean="0"/>
              <a:t> I </a:t>
            </a:r>
            <a:r>
              <a:rPr lang="fr-FR" dirty="0" err="1" smtClean="0"/>
              <a:t>evolves</a:t>
            </a:r>
            <a:r>
              <a:rPr lang="fr-FR" dirty="0" smtClean="0"/>
              <a:t> as:</a:t>
            </a:r>
          </a:p>
          <a:p>
            <a:r>
              <a:rPr lang="fr-FR" dirty="0" smtClean="0"/>
              <a:t>		</a:t>
            </a:r>
            <a:r>
              <a:rPr lang="fr-FR" dirty="0" err="1" smtClean="0"/>
              <a:t>dI</a:t>
            </a:r>
            <a:r>
              <a:rPr lang="el-GR" baseline="-25000" dirty="0" smtClean="0"/>
              <a:t>λ</a:t>
            </a:r>
            <a:r>
              <a:rPr lang="fr-FR" dirty="0" smtClean="0"/>
              <a:t>/</a:t>
            </a:r>
            <a:r>
              <a:rPr lang="fr-FR" dirty="0" err="1" smtClean="0"/>
              <a:t>dr</a:t>
            </a:r>
            <a:r>
              <a:rPr lang="fr-FR" dirty="0" smtClean="0"/>
              <a:t> = </a:t>
            </a:r>
            <a:r>
              <a:rPr lang="el-GR" dirty="0" smtClean="0"/>
              <a:t>κ</a:t>
            </a:r>
            <a:r>
              <a:rPr lang="el-GR" baseline="-25000" dirty="0" smtClean="0"/>
              <a:t>λ</a:t>
            </a:r>
            <a:r>
              <a:rPr lang="fr-FR" dirty="0" err="1" smtClean="0"/>
              <a:t>I</a:t>
            </a:r>
            <a:r>
              <a:rPr lang="fr-FR" baseline="-25000" dirty="0" err="1" smtClean="0"/>
              <a:t>b</a:t>
            </a:r>
            <a:r>
              <a:rPr lang="el-GR" baseline="-25000" dirty="0" smtClean="0"/>
              <a:t>λ</a:t>
            </a:r>
            <a:r>
              <a:rPr lang="fr-FR" dirty="0" smtClean="0"/>
              <a:t>-</a:t>
            </a:r>
            <a:r>
              <a:rPr lang="el-GR" dirty="0"/>
              <a:t> </a:t>
            </a:r>
            <a:r>
              <a:rPr lang="el-GR" dirty="0" smtClean="0"/>
              <a:t>κ</a:t>
            </a:r>
            <a:r>
              <a:rPr lang="el-GR" baseline="-25000" dirty="0" smtClean="0"/>
              <a:t>λ</a:t>
            </a:r>
            <a:r>
              <a:rPr lang="fr-FR" dirty="0" smtClean="0"/>
              <a:t>I</a:t>
            </a:r>
            <a:r>
              <a:rPr lang="el-GR" dirty="0"/>
              <a:t> </a:t>
            </a:r>
            <a:r>
              <a:rPr lang="el-GR" baseline="-25000" dirty="0" smtClean="0"/>
              <a:t>λ</a:t>
            </a:r>
            <a:r>
              <a:rPr lang="fr-FR" dirty="0" smtClean="0"/>
              <a:t>(r)</a:t>
            </a:r>
          </a:p>
          <a:p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el-GR" dirty="0" smtClean="0"/>
              <a:t>κ</a:t>
            </a:r>
            <a:r>
              <a:rPr lang="el-GR" baseline="-25000" dirty="0" smtClean="0"/>
              <a:t>λ</a:t>
            </a:r>
            <a:r>
              <a:rPr lang="fr-FR" baseline="-25000" dirty="0" smtClean="0"/>
              <a:t> </a:t>
            </a:r>
            <a:r>
              <a:rPr lang="fr-FR" dirty="0" smtClean="0"/>
              <a:t>= </a:t>
            </a:r>
            <a:r>
              <a:rPr lang="el-GR" dirty="0" smtClean="0"/>
              <a:t>α</a:t>
            </a:r>
            <a:r>
              <a:rPr lang="el-GR" baseline="-25000" dirty="0" smtClean="0"/>
              <a:t>λ</a:t>
            </a:r>
            <a:r>
              <a:rPr lang="fr-FR" dirty="0" smtClean="0"/>
              <a:t>.c(r), </a:t>
            </a:r>
          </a:p>
          <a:p>
            <a:r>
              <a:rPr lang="el-GR" dirty="0" smtClean="0"/>
              <a:t>α</a:t>
            </a:r>
            <a:r>
              <a:rPr lang="el-GR" baseline="-25000" dirty="0"/>
              <a:t>λ</a:t>
            </a:r>
            <a:r>
              <a:rPr lang="fr-FR" dirty="0" smtClean="0"/>
              <a:t> </a:t>
            </a:r>
            <a:r>
              <a:rPr lang="fr-FR" dirty="0" err="1" smtClean="0"/>
              <a:t>being</a:t>
            </a:r>
            <a:r>
              <a:rPr lang="fr-FR" dirty="0" smtClean="0"/>
              <a:t> the absorption coefficient and c the concentration of the fuel</a:t>
            </a:r>
            <a:endParaRPr lang="en-US" dirty="0"/>
          </a:p>
        </p:txBody>
      </p:sp>
      <p:grpSp>
        <p:nvGrpSpPr>
          <p:cNvPr id="22" name="Groupe 21"/>
          <p:cNvGrpSpPr/>
          <p:nvPr/>
        </p:nvGrpSpPr>
        <p:grpSpPr>
          <a:xfrm>
            <a:off x="2712907" y="5166009"/>
            <a:ext cx="527477" cy="527477"/>
            <a:chOff x="2650063" y="5029200"/>
            <a:chExt cx="771316" cy="771316"/>
          </a:xfrm>
        </p:grpSpPr>
        <p:cxnSp>
          <p:nvCxnSpPr>
            <p:cNvPr id="23" name="Connecteur droit avec flèche 22"/>
            <p:cNvCxnSpPr/>
            <p:nvPr/>
          </p:nvCxnSpPr>
          <p:spPr>
            <a:xfrm>
              <a:off x="2650063" y="5029200"/>
              <a:ext cx="77131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rot="5400000">
              <a:off x="2264405" y="5414858"/>
              <a:ext cx="77131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ZoneTexte 24"/>
          <p:cNvSpPr txBox="1"/>
          <p:nvPr/>
        </p:nvSpPr>
        <p:spPr>
          <a:xfrm>
            <a:off x="3197203" y="498134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2580499" y="5648609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567768" y="4936755"/>
            <a:ext cx="144000" cy="144000"/>
            <a:chOff x="5715000" y="4085167"/>
            <a:chExt cx="914400" cy="914400"/>
          </a:xfrm>
        </p:grpSpPr>
        <p:sp>
          <p:nvSpPr>
            <p:cNvPr id="28" name="Ellipse 27"/>
            <p:cNvSpPr/>
            <p:nvPr/>
          </p:nvSpPr>
          <p:spPr>
            <a:xfrm>
              <a:off x="5715000" y="4085167"/>
              <a:ext cx="914400" cy="914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/>
            <p:cNvSpPr/>
            <p:nvPr/>
          </p:nvSpPr>
          <p:spPr>
            <a:xfrm>
              <a:off x="6019800" y="438996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ZoneTexte 29"/>
          <p:cNvSpPr txBox="1"/>
          <p:nvPr/>
        </p:nvSpPr>
        <p:spPr>
          <a:xfrm>
            <a:off x="2655301" y="478821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78817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Wave / photons</a:t>
            </a:r>
          </a:p>
          <a:p>
            <a:pPr lvl="1"/>
            <a:r>
              <a:rPr lang="en-US" sz="1800" dirty="0" smtClean="0"/>
              <a:t>Wave: liquids, solids, interfaces</a:t>
            </a:r>
          </a:p>
          <a:p>
            <a:pPr lvl="1"/>
            <a:r>
              <a:rPr lang="en-US" sz="1800" dirty="0" smtClean="0"/>
              <a:t>Photon: gases</a:t>
            </a:r>
          </a:p>
          <a:p>
            <a:r>
              <a:rPr lang="en-US" sz="2000" dirty="0" smtClean="0"/>
              <a:t>Energy, speed of light, frequency, wavelength:</a:t>
            </a:r>
          </a:p>
          <a:p>
            <a:pPr lvl="1"/>
            <a:r>
              <a:rPr lang="en-US" sz="1800" dirty="0" smtClean="0"/>
              <a:t>c=c</a:t>
            </a:r>
            <a:r>
              <a:rPr lang="en-US" sz="1800" baseline="-25000" dirty="0" smtClean="0"/>
              <a:t>0</a:t>
            </a:r>
            <a:r>
              <a:rPr lang="en-US" sz="1800" dirty="0" smtClean="0"/>
              <a:t>/n, c</a:t>
            </a:r>
            <a:r>
              <a:rPr lang="en-US" sz="1800" baseline="-25000" dirty="0" smtClean="0"/>
              <a:t>0</a:t>
            </a:r>
            <a:r>
              <a:rPr lang="en-US" sz="1800" dirty="0" smtClean="0"/>
              <a:t>=2.998e8 m/s</a:t>
            </a:r>
          </a:p>
          <a:p>
            <a:pPr lvl="1"/>
            <a:r>
              <a:rPr lang="en-US" sz="1800" dirty="0" smtClean="0"/>
              <a:t>c=</a:t>
            </a:r>
            <a:r>
              <a:rPr lang="el-GR" sz="1800" dirty="0" smtClean="0"/>
              <a:t>λν</a:t>
            </a:r>
            <a:endParaRPr lang="en-US" sz="1800" dirty="0" smtClean="0"/>
          </a:p>
          <a:p>
            <a:pPr lvl="1"/>
            <a:r>
              <a:rPr lang="en-US" sz="1800" dirty="0" smtClean="0"/>
              <a:t>E=h</a:t>
            </a:r>
            <a:r>
              <a:rPr lang="el-GR" sz="1800" dirty="0" smtClean="0"/>
              <a:t>ν</a:t>
            </a:r>
            <a:r>
              <a:rPr lang="en-US" sz="1800" dirty="0" smtClean="0"/>
              <a:t>=</a:t>
            </a:r>
            <a:r>
              <a:rPr lang="en-US" sz="1800" dirty="0" err="1" smtClean="0"/>
              <a:t>hc</a:t>
            </a:r>
            <a:r>
              <a:rPr lang="en-US" sz="1800" dirty="0" smtClean="0"/>
              <a:t>/</a:t>
            </a:r>
            <a:r>
              <a:rPr lang="el-GR" sz="1800" dirty="0" smtClean="0"/>
              <a:t>λ</a:t>
            </a:r>
            <a:r>
              <a:rPr lang="en-US" sz="1800" dirty="0" smtClean="0"/>
              <a:t>, h=6.626e-34 J.s: </a:t>
            </a:r>
            <a:r>
              <a:rPr lang="el-GR" sz="1800" dirty="0" smtClean="0"/>
              <a:t>λ↗</a:t>
            </a:r>
            <a:r>
              <a:rPr lang="en-US" sz="1800" dirty="0" smtClean="0"/>
              <a:t>=&gt;E</a:t>
            </a:r>
            <a:r>
              <a:rPr lang="el-GR" sz="1800" dirty="0" smtClean="0"/>
              <a:t>↘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2" r="6206" b="5591"/>
          <a:stretch/>
        </p:blipFill>
        <p:spPr bwMode="auto">
          <a:xfrm>
            <a:off x="2286000" y="3733800"/>
            <a:ext cx="4267200" cy="306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2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/>
          <p:cNvGrpSpPr/>
          <p:nvPr/>
        </p:nvGrpSpPr>
        <p:grpSpPr>
          <a:xfrm>
            <a:off x="166414" y="2863738"/>
            <a:ext cx="3122557" cy="2860510"/>
            <a:chOff x="457200" y="2178144"/>
            <a:chExt cx="4086246" cy="3743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4" t="8382" r="23224" b="7931"/>
            <a:stretch/>
          </p:blipFill>
          <p:spPr bwMode="auto">
            <a:xfrm>
              <a:off x="1388180" y="2518833"/>
              <a:ext cx="3155266" cy="3132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28"/>
            <a:stretch/>
          </p:blipFill>
          <p:spPr bwMode="auto">
            <a:xfrm>
              <a:off x="457200" y="2178144"/>
              <a:ext cx="914400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of vaporized fuel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Look a cross-section of the spray at distance z</a:t>
            </a:r>
            <a:endParaRPr lang="en-US" sz="2400" dirty="0"/>
          </a:p>
        </p:txBody>
      </p:sp>
      <p:grpSp>
        <p:nvGrpSpPr>
          <p:cNvPr id="19" name="Groupe 18"/>
          <p:cNvGrpSpPr/>
          <p:nvPr/>
        </p:nvGrpSpPr>
        <p:grpSpPr>
          <a:xfrm>
            <a:off x="3444240" y="4038600"/>
            <a:ext cx="1584960" cy="723900"/>
            <a:chOff x="2987040" y="3989712"/>
            <a:chExt cx="1584960" cy="723900"/>
          </a:xfrm>
        </p:grpSpPr>
        <p:sp>
          <p:nvSpPr>
            <p:cNvPr id="15" name="Rectangle 14"/>
            <p:cNvSpPr/>
            <p:nvPr/>
          </p:nvSpPr>
          <p:spPr>
            <a:xfrm>
              <a:off x="3368040" y="4210050"/>
              <a:ext cx="106679" cy="266700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87040" y="4076700"/>
              <a:ext cx="38100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3989712"/>
              <a:ext cx="1104900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Connecteur droit avec flèche 15"/>
          <p:cNvCxnSpPr/>
          <p:nvPr/>
        </p:nvCxnSpPr>
        <p:spPr>
          <a:xfrm>
            <a:off x="1219200" y="4495800"/>
            <a:ext cx="2006601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1904148" y="4953000"/>
            <a:ext cx="129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Collected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IR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 rot="10800000" flipH="1">
            <a:off x="691723" y="6021648"/>
            <a:ext cx="527477" cy="527477"/>
            <a:chOff x="2650063" y="5029200"/>
            <a:chExt cx="771316" cy="771316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2650063" y="5029200"/>
              <a:ext cx="77131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5400000">
              <a:off x="2264405" y="5414858"/>
              <a:ext cx="77131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ZoneTexte 13"/>
          <p:cNvSpPr txBox="1"/>
          <p:nvPr/>
        </p:nvSpPr>
        <p:spPr>
          <a:xfrm>
            <a:off x="1146211" y="6348522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endParaRPr lang="en-US" dirty="0"/>
          </a:p>
        </p:txBody>
      </p:sp>
      <p:sp>
        <p:nvSpPr>
          <p:cNvPr id="23" name="ZoneTexte 22"/>
          <p:cNvSpPr txBox="1"/>
          <p:nvPr/>
        </p:nvSpPr>
        <p:spPr>
          <a:xfrm>
            <a:off x="291864" y="6484596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</a:t>
            </a:r>
            <a:endParaRPr lang="en-US" dirty="0"/>
          </a:p>
        </p:txBody>
      </p:sp>
      <p:grpSp>
        <p:nvGrpSpPr>
          <p:cNvPr id="22" name="Groupe 21"/>
          <p:cNvGrpSpPr/>
          <p:nvPr/>
        </p:nvGrpSpPr>
        <p:grpSpPr>
          <a:xfrm>
            <a:off x="554983" y="6596659"/>
            <a:ext cx="144000" cy="144000"/>
            <a:chOff x="5715000" y="4085167"/>
            <a:chExt cx="914400" cy="914400"/>
          </a:xfrm>
        </p:grpSpPr>
        <p:sp>
          <p:nvSpPr>
            <p:cNvPr id="21" name="Ellipse 20"/>
            <p:cNvSpPr/>
            <p:nvPr/>
          </p:nvSpPr>
          <p:spPr>
            <a:xfrm>
              <a:off x="5715000" y="4085167"/>
              <a:ext cx="914400" cy="914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/>
            <p:cNvSpPr/>
            <p:nvPr/>
          </p:nvSpPr>
          <p:spPr>
            <a:xfrm>
              <a:off x="6019800" y="438996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ZoneTexte 26"/>
          <p:cNvSpPr txBox="1"/>
          <p:nvPr/>
        </p:nvSpPr>
        <p:spPr>
          <a:xfrm>
            <a:off x="557913" y="568873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</a:t>
            </a:r>
            <a:endParaRPr lang="en-US" dirty="0"/>
          </a:p>
        </p:txBody>
      </p:sp>
      <p:sp>
        <p:nvSpPr>
          <p:cNvPr id="28" name="ZoneTexte 27"/>
          <p:cNvSpPr txBox="1"/>
          <p:nvPr/>
        </p:nvSpPr>
        <p:spPr>
          <a:xfrm>
            <a:off x="900625" y="2678668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</a:t>
            </a:r>
            <a:r>
              <a:rPr lang="el-GR" baseline="-25000" dirty="0" smtClean="0"/>
              <a:t>λ</a:t>
            </a:r>
            <a:r>
              <a:rPr lang="fr-FR" dirty="0" smtClean="0"/>
              <a:t>(</a:t>
            </a:r>
            <a:r>
              <a:rPr lang="fr-FR" dirty="0" err="1" smtClean="0"/>
              <a:t>r+dr</a:t>
            </a:r>
            <a:r>
              <a:rPr lang="fr-FR" dirty="0" smtClean="0"/>
              <a:t>) </a:t>
            </a:r>
            <a:r>
              <a:rPr lang="fr-FR" dirty="0"/>
              <a:t>= I</a:t>
            </a:r>
            <a:r>
              <a:rPr lang="el-GR" baseline="-25000" dirty="0"/>
              <a:t>λ </a:t>
            </a:r>
            <a:r>
              <a:rPr lang="fr-FR" dirty="0" smtClean="0"/>
              <a:t>(r)+</a:t>
            </a:r>
            <a:r>
              <a:rPr lang="el-GR" dirty="0"/>
              <a:t> α</a:t>
            </a:r>
            <a:r>
              <a:rPr lang="el-GR" baseline="-25000" dirty="0"/>
              <a:t>λ</a:t>
            </a:r>
            <a:r>
              <a:rPr lang="fr-FR" dirty="0" smtClean="0"/>
              <a:t>.c(r).[</a:t>
            </a:r>
            <a:r>
              <a:rPr lang="fr-FR" dirty="0" err="1" smtClean="0"/>
              <a:t>I</a:t>
            </a:r>
            <a:r>
              <a:rPr lang="fr-FR" baseline="-25000" dirty="0" err="1" smtClean="0"/>
              <a:t>b</a:t>
            </a:r>
            <a:r>
              <a:rPr lang="el-GR" baseline="-25000" dirty="0"/>
              <a:t>λ</a:t>
            </a:r>
            <a:r>
              <a:rPr lang="fr-FR" dirty="0"/>
              <a:t>-</a:t>
            </a:r>
            <a:r>
              <a:rPr lang="el-GR" dirty="0"/>
              <a:t> </a:t>
            </a:r>
            <a:r>
              <a:rPr lang="fr-FR" dirty="0" smtClean="0"/>
              <a:t>I</a:t>
            </a:r>
            <a:r>
              <a:rPr lang="el-GR" dirty="0" smtClean="0"/>
              <a:t> </a:t>
            </a:r>
            <a:r>
              <a:rPr lang="el-GR" baseline="-25000" dirty="0"/>
              <a:t>λ</a:t>
            </a:r>
            <a:r>
              <a:rPr lang="fr-FR" dirty="0"/>
              <a:t>(r</a:t>
            </a:r>
            <a:r>
              <a:rPr lang="fr-FR" dirty="0" smtClean="0"/>
              <a:t>)]</a:t>
            </a:r>
            <a:endParaRPr lang="en-US" dirty="0"/>
          </a:p>
        </p:txBody>
      </p:sp>
      <p:sp>
        <p:nvSpPr>
          <p:cNvPr id="29" name="ZoneTexte 28"/>
          <p:cNvSpPr txBox="1"/>
          <p:nvPr/>
        </p:nvSpPr>
        <p:spPr>
          <a:xfrm>
            <a:off x="4800600" y="2309336"/>
            <a:ext cx="4208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For n-heptane, </a:t>
            </a:r>
            <a:r>
              <a:rPr lang="fr-FR" sz="1600" dirty="0" err="1" smtClean="0"/>
              <a:t>at</a:t>
            </a:r>
            <a:r>
              <a:rPr lang="fr-FR" sz="1600" dirty="0" smtClean="0"/>
              <a:t> 3.4µm, </a:t>
            </a:r>
            <a:r>
              <a:rPr lang="fr-FR" sz="1600" dirty="0" err="1" smtClean="0"/>
              <a:t>we</a:t>
            </a:r>
            <a:r>
              <a:rPr lang="fr-FR" sz="1600" dirty="0" smtClean="0"/>
              <a:t> have </a:t>
            </a:r>
            <a:r>
              <a:rPr lang="fr-FR" sz="1600" dirty="0" err="1" smtClean="0"/>
              <a:t>abosrbance</a:t>
            </a:r>
            <a:r>
              <a:rPr lang="fr-FR" sz="1600" dirty="0" smtClean="0"/>
              <a:t>:</a:t>
            </a:r>
          </a:p>
          <a:p>
            <a:r>
              <a:rPr lang="fr-FR" sz="1600" dirty="0" smtClean="0"/>
              <a:t> A=log(I/I</a:t>
            </a:r>
            <a:r>
              <a:rPr lang="fr-FR" sz="1600" baseline="-25000" dirty="0" smtClean="0"/>
              <a:t>0</a:t>
            </a:r>
            <a:r>
              <a:rPr lang="fr-FR" sz="1600" dirty="0" smtClean="0"/>
              <a:t>)</a:t>
            </a:r>
            <a:r>
              <a:rPr lang="fr-FR" sz="1600" dirty="0"/>
              <a:t> ≈ </a:t>
            </a:r>
            <a:r>
              <a:rPr lang="fr-FR" sz="1600" dirty="0" smtClean="0"/>
              <a:t>1.9, for 30mmHg n-Heptane and a </a:t>
            </a:r>
            <a:r>
              <a:rPr lang="fr-FR" sz="1600" dirty="0" err="1" smtClean="0"/>
              <a:t>path</a:t>
            </a:r>
            <a:r>
              <a:rPr lang="fr-FR" sz="1600" dirty="0" smtClean="0"/>
              <a:t> </a:t>
            </a:r>
            <a:r>
              <a:rPr lang="fr-FR" sz="1600" dirty="0" err="1" smtClean="0"/>
              <a:t>length</a:t>
            </a:r>
            <a:r>
              <a:rPr lang="fr-FR" sz="1600" dirty="0" smtClean="0"/>
              <a:t> of 0.05m, </a:t>
            </a:r>
            <a:r>
              <a:rPr lang="fr-FR" sz="1600" dirty="0" err="1" smtClean="0"/>
              <a:t>at</a:t>
            </a:r>
            <a:r>
              <a:rPr lang="fr-FR" sz="1600" dirty="0" smtClean="0"/>
              <a:t> 20°C</a:t>
            </a:r>
            <a:r>
              <a:rPr lang="en-US" sz="1600" dirty="0" smtClean="0"/>
              <a:t>.</a:t>
            </a:r>
          </a:p>
          <a:p>
            <a:r>
              <a:rPr lang="fr-FR" sz="1600" dirty="0" smtClean="0"/>
              <a:t>This </a:t>
            </a:r>
            <a:r>
              <a:rPr lang="fr-FR" sz="1600" dirty="0" err="1" smtClean="0"/>
              <a:t>gives</a:t>
            </a:r>
            <a:r>
              <a:rPr lang="fr-FR" sz="1600" dirty="0" smtClean="0"/>
              <a:t> </a:t>
            </a:r>
            <a:r>
              <a:rPr lang="el-GR" sz="1600" dirty="0" smtClean="0"/>
              <a:t>α</a:t>
            </a:r>
            <a:r>
              <a:rPr lang="el-GR" sz="1600" baseline="-25000" dirty="0" smtClean="0"/>
              <a:t>λ</a:t>
            </a:r>
            <a:r>
              <a:rPr lang="fr-FR" sz="1600" dirty="0" smtClean="0"/>
              <a:t>=-ln(10</a:t>
            </a:r>
            <a:r>
              <a:rPr lang="el-GR" sz="1600" baseline="30000" dirty="0" smtClean="0"/>
              <a:t>αλ</a:t>
            </a:r>
            <a:r>
              <a:rPr lang="fr-FR" sz="1600" dirty="0" smtClean="0"/>
              <a:t>)/(</a:t>
            </a:r>
            <a:r>
              <a:rPr lang="fr-FR" sz="1600" dirty="0" err="1" smtClean="0"/>
              <a:t>L.c</a:t>
            </a:r>
            <a:r>
              <a:rPr lang="fr-FR" sz="1600" dirty="0" smtClean="0"/>
              <a:t>)≈70 (mol.m</a:t>
            </a:r>
            <a:r>
              <a:rPr lang="fr-FR" sz="1600" baseline="30000" dirty="0" smtClean="0"/>
              <a:t>-3</a:t>
            </a:r>
            <a:r>
              <a:rPr lang="fr-FR" sz="1600" dirty="0" smtClean="0"/>
              <a:t>)</a:t>
            </a:r>
            <a:r>
              <a:rPr lang="fr-FR" sz="1600" baseline="30000" dirty="0" smtClean="0"/>
              <a:t>-1</a:t>
            </a:r>
            <a:r>
              <a:rPr lang="fr-FR" sz="1600" dirty="0" smtClean="0"/>
              <a:t>.m</a:t>
            </a:r>
            <a:r>
              <a:rPr lang="fr-FR" sz="1600" baseline="30000" dirty="0" smtClean="0"/>
              <a:t>-1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325" y="3858659"/>
            <a:ext cx="1719284" cy="28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èche droite 29"/>
          <p:cNvSpPr/>
          <p:nvPr/>
        </p:nvSpPr>
        <p:spPr>
          <a:xfrm>
            <a:off x="5193859" y="4125588"/>
            <a:ext cx="1723404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/>
          <p:cNvSpPr txBox="1"/>
          <p:nvPr/>
        </p:nvSpPr>
        <p:spPr>
          <a:xfrm>
            <a:off x="4876800" y="3581400"/>
            <a:ext cx="213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Emission </a:t>
            </a:r>
            <a:r>
              <a:rPr lang="fr-FR" dirty="0" err="1" smtClean="0"/>
              <a:t>collected</a:t>
            </a:r>
            <a:r>
              <a:rPr lang="fr-FR" dirty="0" smtClean="0"/>
              <a:t> by the camera 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3098322" y="5628382"/>
            <a:ext cx="4000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=&gt; </a:t>
            </a:r>
            <a:r>
              <a:rPr lang="fr-FR" sz="1600" dirty="0" err="1" smtClean="0"/>
              <a:t>Apparently</a:t>
            </a:r>
            <a:r>
              <a:rPr lang="fr-FR" sz="1600" dirty="0" smtClean="0"/>
              <a:t>, no </a:t>
            </a:r>
            <a:r>
              <a:rPr lang="fr-FR" sz="1600" dirty="0" err="1" smtClean="0"/>
              <a:t>decrease</a:t>
            </a:r>
            <a:r>
              <a:rPr lang="fr-FR" sz="1600" dirty="0" smtClean="0"/>
              <a:t> of the signal in the spray tip </a:t>
            </a:r>
            <a:r>
              <a:rPr lang="fr-FR" sz="1600" dirty="0" err="1" smtClean="0"/>
              <a:t>region</a:t>
            </a:r>
            <a:r>
              <a:rPr lang="fr-FR" sz="1600" dirty="0" smtClean="0"/>
              <a:t> (</a:t>
            </a:r>
            <a:r>
              <a:rPr lang="fr-FR" sz="1600" dirty="0" err="1" smtClean="0"/>
              <a:t>higher</a:t>
            </a:r>
            <a:r>
              <a:rPr lang="fr-FR" sz="1600" dirty="0" smtClean="0"/>
              <a:t> </a:t>
            </a:r>
            <a:r>
              <a:rPr lang="fr-FR" sz="1600" dirty="0" err="1" smtClean="0"/>
              <a:t>temperature</a:t>
            </a:r>
            <a:r>
              <a:rPr lang="fr-FR" sz="1600" dirty="0" smtClean="0"/>
              <a:t>), </a:t>
            </a:r>
            <a:r>
              <a:rPr lang="fr-FR" sz="1600" dirty="0" err="1" smtClean="0"/>
              <a:t>which</a:t>
            </a:r>
            <a:r>
              <a:rPr lang="fr-FR" sz="1600" dirty="0" smtClean="0"/>
              <a:t> </a:t>
            </a:r>
            <a:r>
              <a:rPr lang="fr-FR" sz="1600" dirty="0" err="1" smtClean="0"/>
              <a:t>should</a:t>
            </a:r>
            <a:r>
              <a:rPr lang="fr-FR" sz="1600" dirty="0" smtClean="0"/>
              <a:t> </a:t>
            </a:r>
            <a:r>
              <a:rPr lang="fr-FR" sz="1600" dirty="0" err="1" smtClean="0"/>
              <a:t>make</a:t>
            </a:r>
            <a:r>
              <a:rPr lang="fr-FR" sz="1600" dirty="0" smtClean="0"/>
              <a:t> the </a:t>
            </a:r>
            <a:r>
              <a:rPr lang="fr-FR" sz="1600" dirty="0" err="1" smtClean="0"/>
              <a:t>detection</a:t>
            </a:r>
            <a:r>
              <a:rPr lang="fr-FR" sz="1600" dirty="0" smtClean="0"/>
              <a:t> of the </a:t>
            </a:r>
            <a:r>
              <a:rPr lang="fr-FR" sz="1600" dirty="0" err="1" smtClean="0"/>
              <a:t>borders</a:t>
            </a:r>
            <a:r>
              <a:rPr lang="fr-FR" sz="1600" dirty="0" smtClean="0"/>
              <a:t> of the spray </a:t>
            </a:r>
            <a:r>
              <a:rPr lang="fr-FR" sz="1600" dirty="0" err="1" smtClean="0"/>
              <a:t>quite</a:t>
            </a:r>
            <a:r>
              <a:rPr lang="fr-FR" sz="1600" dirty="0" smtClean="0"/>
              <a:t> </a:t>
            </a:r>
            <a:r>
              <a:rPr lang="fr-FR" sz="1600" dirty="0" err="1" smtClean="0"/>
              <a:t>easy</a:t>
            </a:r>
            <a:r>
              <a:rPr lang="fr-FR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5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88" y="1739274"/>
            <a:ext cx="2309461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vaporized fuel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92956" y="4038600"/>
            <a:ext cx="243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Abs. </a:t>
            </a:r>
            <a:r>
              <a:rPr lang="fr-FR" sz="1200" dirty="0" err="1" smtClean="0"/>
              <a:t>Coef</a:t>
            </a:r>
            <a:r>
              <a:rPr lang="fr-FR" sz="1200" dirty="0" smtClean="0"/>
              <a:t>.: 0.01cm</a:t>
            </a:r>
            <a:r>
              <a:rPr lang="fr-FR" sz="1200" baseline="30000" dirty="0" smtClean="0"/>
              <a:t>-1</a:t>
            </a:r>
            <a:r>
              <a:rPr lang="fr-FR" sz="1200" dirty="0" smtClean="0"/>
              <a:t> @3.4µm</a:t>
            </a:r>
          </a:p>
          <a:p>
            <a:pPr algn="ctr"/>
            <a:r>
              <a:rPr lang="fr-FR" sz="1200" dirty="0" err="1" smtClean="0"/>
              <a:t>Thickness</a:t>
            </a:r>
            <a:r>
              <a:rPr lang="fr-FR" sz="1200" dirty="0" smtClean="0"/>
              <a:t>: 2cm</a:t>
            </a:r>
          </a:p>
          <a:p>
            <a:pPr algn="ctr"/>
            <a:r>
              <a:rPr lang="fr-FR" sz="1200" dirty="0" smtClean="0"/>
              <a:t>Self-</a:t>
            </a:r>
            <a:r>
              <a:rPr lang="fr-FR" sz="1200" dirty="0" err="1" smtClean="0"/>
              <a:t>emission</a:t>
            </a:r>
            <a:r>
              <a:rPr lang="fr-FR" sz="1200" dirty="0" smtClean="0"/>
              <a:t>: 42W/m</a:t>
            </a:r>
            <a:r>
              <a:rPr lang="fr-FR" sz="1200" baseline="30000" dirty="0" smtClean="0"/>
              <a:t>2</a:t>
            </a:r>
          </a:p>
          <a:p>
            <a:pPr algn="ctr"/>
            <a:r>
              <a:rPr lang="fr-FR" sz="1200" dirty="0" smtClean="0"/>
              <a:t>Transmission: 98%</a:t>
            </a:r>
            <a:endParaRPr lang="en-US" sz="1200" dirty="0"/>
          </a:p>
        </p:txBody>
      </p:sp>
      <p:grpSp>
        <p:nvGrpSpPr>
          <p:cNvPr id="11" name="Groupe 10"/>
          <p:cNvGrpSpPr/>
          <p:nvPr/>
        </p:nvGrpSpPr>
        <p:grpSpPr>
          <a:xfrm rot="16200000">
            <a:off x="647508" y="4804414"/>
            <a:ext cx="1183217" cy="1981202"/>
            <a:chOff x="228600" y="2508526"/>
            <a:chExt cx="2002366" cy="3352802"/>
          </a:xfrm>
        </p:grpSpPr>
        <p:sp>
          <p:nvSpPr>
            <p:cNvPr id="4" name="Rectangle 3"/>
            <p:cNvSpPr/>
            <p:nvPr/>
          </p:nvSpPr>
          <p:spPr>
            <a:xfrm>
              <a:off x="228600" y="2508526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/>
                <a:t>Wall</a:t>
              </a:r>
              <a:endParaRPr lang="en-US" sz="1200" dirty="0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2" t="24369" r="35014" b="24722"/>
            <a:stretch/>
          </p:blipFill>
          <p:spPr bwMode="auto">
            <a:xfrm>
              <a:off x="486833" y="3482195"/>
              <a:ext cx="1532467" cy="1456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245534" y="5480328"/>
              <a:ext cx="19812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 smtClean="0"/>
                <a:t>Sapphire</a:t>
              </a:r>
              <a:r>
                <a:rPr lang="fr-FR" sz="1100" dirty="0" smtClean="0"/>
                <a:t> </a:t>
              </a:r>
              <a:r>
                <a:rPr lang="fr-FR" sz="1100" dirty="0" err="1" smtClean="0"/>
                <a:t>window</a:t>
              </a:r>
              <a:endParaRPr lang="en-US" sz="1100" dirty="0"/>
            </a:p>
          </p:txBody>
        </p:sp>
        <p:sp>
          <p:nvSpPr>
            <p:cNvPr id="10" name="Flèche vers le bas 9"/>
            <p:cNvSpPr/>
            <p:nvPr/>
          </p:nvSpPr>
          <p:spPr>
            <a:xfrm>
              <a:off x="228600" y="2948794"/>
              <a:ext cx="237067" cy="2302933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èche vers le bas 13"/>
            <p:cNvSpPr/>
            <p:nvPr/>
          </p:nvSpPr>
          <p:spPr>
            <a:xfrm>
              <a:off x="1993899" y="2948794"/>
              <a:ext cx="237067" cy="230293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èche vers le bas 14"/>
            <p:cNvSpPr/>
            <p:nvPr/>
          </p:nvSpPr>
          <p:spPr>
            <a:xfrm>
              <a:off x="618067" y="2948794"/>
              <a:ext cx="237067" cy="45720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èche vers le bas 15"/>
            <p:cNvSpPr/>
            <p:nvPr/>
          </p:nvSpPr>
          <p:spPr>
            <a:xfrm>
              <a:off x="1100666" y="2948794"/>
              <a:ext cx="237067" cy="45720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èche vers le bas 16"/>
            <p:cNvSpPr/>
            <p:nvPr/>
          </p:nvSpPr>
          <p:spPr>
            <a:xfrm>
              <a:off x="1591734" y="2948794"/>
              <a:ext cx="237067" cy="45720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èche vers le bas 17"/>
            <p:cNvSpPr/>
            <p:nvPr/>
          </p:nvSpPr>
          <p:spPr>
            <a:xfrm>
              <a:off x="618067" y="5007781"/>
              <a:ext cx="118533" cy="364067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èche vers le bas 18"/>
            <p:cNvSpPr/>
            <p:nvPr/>
          </p:nvSpPr>
          <p:spPr>
            <a:xfrm>
              <a:off x="1134533" y="5007781"/>
              <a:ext cx="118533" cy="364067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èche vers le bas 19"/>
            <p:cNvSpPr/>
            <p:nvPr/>
          </p:nvSpPr>
          <p:spPr>
            <a:xfrm>
              <a:off x="1591734" y="5007781"/>
              <a:ext cx="118533" cy="364067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65" y="1739274"/>
            <a:ext cx="2250105" cy="220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514600" y="1235663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Self-</a:t>
            </a:r>
            <a:r>
              <a:rPr lang="fr-FR" sz="1600" dirty="0" err="1" smtClean="0"/>
              <a:t>emission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the spray</a:t>
            </a:r>
            <a:endParaRPr lang="en-US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874770" y="1235662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Total absorption of the spray</a:t>
            </a:r>
            <a:endParaRPr lang="en-US" sz="1600" dirty="0"/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3" y="1739274"/>
            <a:ext cx="2374212" cy="222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6969839" y="135877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BG noise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wall</a:t>
            </a:r>
            <a:endParaRPr lang="en-US" sz="1600" dirty="0"/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98" y="4571404"/>
            <a:ext cx="2225993" cy="21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63" y="4582263"/>
            <a:ext cx="2122837" cy="217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4597660" y="4368915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Relevant signal</a:t>
            </a:r>
            <a:endParaRPr lang="en-US" sz="1600" dirty="0"/>
          </a:p>
        </p:txBody>
      </p:sp>
      <p:sp>
        <p:nvSpPr>
          <p:cNvPr id="31" name="ZoneTexte 30"/>
          <p:cNvSpPr txBox="1"/>
          <p:nvPr/>
        </p:nvSpPr>
        <p:spPr>
          <a:xfrm>
            <a:off x="6957830" y="4368914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S/N</a:t>
            </a:r>
            <a:endParaRPr lang="en-US" sz="1600" dirty="0"/>
          </a:p>
        </p:txBody>
      </p:sp>
      <p:cxnSp>
        <p:nvCxnSpPr>
          <p:cNvPr id="2049" name="Connecteur droit avec flèche 2048"/>
          <p:cNvCxnSpPr>
            <a:stCxn id="9" idx="2"/>
            <a:endCxn id="8" idx="3"/>
          </p:cNvCxnSpPr>
          <p:nvPr/>
        </p:nvCxnSpPr>
        <p:spPr>
          <a:xfrm>
            <a:off x="1812156" y="4869597"/>
            <a:ext cx="304993" cy="33631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2438400" y="5627056"/>
            <a:ext cx="675238" cy="308402"/>
            <a:chOff x="2987040" y="3989712"/>
            <a:chExt cx="1584960" cy="723900"/>
          </a:xfrm>
        </p:grpSpPr>
        <p:sp>
          <p:nvSpPr>
            <p:cNvPr id="33" name="Rectangle 32"/>
            <p:cNvSpPr/>
            <p:nvPr/>
          </p:nvSpPr>
          <p:spPr>
            <a:xfrm>
              <a:off x="3368040" y="4210050"/>
              <a:ext cx="106679" cy="266700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87040" y="4076700"/>
              <a:ext cx="38100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467100" y="3989712"/>
              <a:ext cx="1104900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1" t="31771" r="31250" b="14453"/>
          <a:stretch/>
        </p:blipFill>
        <p:spPr bwMode="auto">
          <a:xfrm>
            <a:off x="394039" y="1917387"/>
            <a:ext cx="173581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t="85156" r="39392" b="10417"/>
          <a:stretch/>
        </p:blipFill>
        <p:spPr bwMode="auto">
          <a:xfrm>
            <a:off x="294817" y="3799692"/>
            <a:ext cx="2055371" cy="15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8495" r="57110" b="4005"/>
          <a:stretch/>
        </p:blipFill>
        <p:spPr bwMode="auto">
          <a:xfrm>
            <a:off x="-5486400" y="-939802"/>
            <a:ext cx="5363907" cy="901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4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vaporized fuel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3802"/>
            <a:ext cx="8229600" cy="4525963"/>
          </a:xfrm>
        </p:spPr>
        <p:txBody>
          <a:bodyPr>
            <a:normAutofit/>
          </a:bodyPr>
          <a:lstStyle/>
          <a:p>
            <a:r>
              <a:rPr lang="fr-FR" sz="2800" dirty="0" err="1"/>
              <a:t>Effect</a:t>
            </a:r>
            <a:r>
              <a:rPr lang="fr-FR" sz="2800" dirty="0"/>
              <a:t> of absorption coefficient </a:t>
            </a:r>
            <a:r>
              <a:rPr lang="el-GR" sz="2800" dirty="0"/>
              <a:t>α</a:t>
            </a:r>
            <a:endParaRPr lang="en-US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93218" y="4342471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 </a:t>
            </a:r>
            <a:r>
              <a:rPr lang="fr-FR" dirty="0" smtClean="0"/>
              <a:t>=</a:t>
            </a:r>
            <a:r>
              <a:rPr lang="fr-FR" dirty="0"/>
              <a:t>70 (mol.m</a:t>
            </a:r>
            <a:r>
              <a:rPr lang="fr-FR" baseline="30000" dirty="0"/>
              <a:t>-3</a:t>
            </a:r>
            <a:r>
              <a:rPr lang="fr-FR" dirty="0"/>
              <a:t>)</a:t>
            </a:r>
            <a:r>
              <a:rPr lang="fr-FR" baseline="30000" dirty="0"/>
              <a:t>-1</a:t>
            </a:r>
            <a:r>
              <a:rPr lang="fr-FR" dirty="0"/>
              <a:t>.m</a:t>
            </a:r>
            <a:r>
              <a:rPr lang="fr-FR" baseline="30000" dirty="0"/>
              <a:t>-1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29437"/>
            <a:ext cx="1954530" cy="146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193218" y="278084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 </a:t>
            </a:r>
            <a:r>
              <a:rPr lang="fr-FR" dirty="0" smtClean="0"/>
              <a:t>=</a:t>
            </a:r>
            <a:r>
              <a:rPr lang="fr-FR" dirty="0"/>
              <a:t>1 (mol.m</a:t>
            </a:r>
            <a:r>
              <a:rPr lang="fr-FR" baseline="30000" dirty="0"/>
              <a:t>-3</a:t>
            </a:r>
            <a:r>
              <a:rPr lang="fr-FR" dirty="0"/>
              <a:t>)</a:t>
            </a:r>
            <a:r>
              <a:rPr lang="fr-FR" baseline="30000" dirty="0"/>
              <a:t>-1</a:t>
            </a:r>
            <a:r>
              <a:rPr lang="fr-FR" dirty="0"/>
              <a:t>.m</a:t>
            </a:r>
            <a:r>
              <a:rPr lang="fr-FR" baseline="30000" dirty="0"/>
              <a:t>-1</a:t>
            </a:r>
            <a:endParaRPr lang="en-US" dirty="0"/>
          </a:p>
        </p:txBody>
      </p:sp>
      <p:sp>
        <p:nvSpPr>
          <p:cNvPr id="29" name="ZoneTexte 28"/>
          <p:cNvSpPr txBox="1"/>
          <p:nvPr/>
        </p:nvSpPr>
        <p:spPr>
          <a:xfrm>
            <a:off x="193218" y="587591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 </a:t>
            </a:r>
            <a:r>
              <a:rPr lang="fr-FR" dirty="0" smtClean="0"/>
              <a:t>=</a:t>
            </a:r>
            <a:r>
              <a:rPr lang="fr-FR" dirty="0"/>
              <a:t>1000 (mol.m</a:t>
            </a:r>
            <a:r>
              <a:rPr lang="fr-FR" baseline="30000" dirty="0"/>
              <a:t>-3</a:t>
            </a:r>
            <a:r>
              <a:rPr lang="fr-FR" dirty="0"/>
              <a:t>)</a:t>
            </a:r>
            <a:r>
              <a:rPr lang="fr-FR" baseline="30000" dirty="0"/>
              <a:t>-1</a:t>
            </a:r>
            <a:r>
              <a:rPr lang="fr-FR" dirty="0"/>
              <a:t>.m</a:t>
            </a:r>
            <a:r>
              <a:rPr lang="fr-FR" baseline="30000" dirty="0"/>
              <a:t>-1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68" y="5329437"/>
            <a:ext cx="1545527" cy="14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68" y="3786949"/>
            <a:ext cx="1509332" cy="148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16277"/>
            <a:ext cx="1911096" cy="149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86" y="5329437"/>
            <a:ext cx="1588961" cy="148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86" y="2216277"/>
            <a:ext cx="1480376" cy="146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68" y="2216277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786949"/>
            <a:ext cx="1950653" cy="1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86" y="3786949"/>
            <a:ext cx="1551750" cy="1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5143500" y="168658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Self-</a:t>
            </a:r>
            <a:r>
              <a:rPr lang="fr-FR" sz="1400" dirty="0" err="1" smtClean="0"/>
              <a:t>emission</a:t>
            </a:r>
            <a:r>
              <a:rPr lang="fr-FR" sz="1400" dirty="0" smtClean="0"/>
              <a:t> of the spray</a:t>
            </a:r>
            <a:endParaRPr lang="en-US" sz="1400" dirty="0"/>
          </a:p>
        </p:txBody>
      </p:sp>
      <p:sp>
        <p:nvSpPr>
          <p:cNvPr id="30" name="ZoneTexte 29"/>
          <p:cNvSpPr txBox="1"/>
          <p:nvPr/>
        </p:nvSpPr>
        <p:spPr>
          <a:xfrm>
            <a:off x="7391400" y="1686580"/>
            <a:ext cx="1534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Total absorption of the spray</a:t>
            </a:r>
            <a:endParaRPr lang="en-US" sz="1400" dirty="0"/>
          </a:p>
        </p:txBody>
      </p:sp>
      <p:sp>
        <p:nvSpPr>
          <p:cNvPr id="31" name="ZoneTexte 30"/>
          <p:cNvSpPr txBox="1"/>
          <p:nvPr/>
        </p:nvSpPr>
        <p:spPr>
          <a:xfrm>
            <a:off x="2438400" y="16865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Cross-section </a:t>
            </a:r>
            <a:r>
              <a:rPr lang="fr-FR" sz="1400" dirty="0" err="1" smtClean="0"/>
              <a:t>emission</a:t>
            </a:r>
            <a:r>
              <a:rPr lang="fr-FR" sz="1400" dirty="0" smtClean="0"/>
              <a:t> of the spray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261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Emission </a:t>
            </a:r>
            <a:r>
              <a:rPr lang="fr-FR" dirty="0" err="1" smtClean="0"/>
              <a:t>from</a:t>
            </a:r>
            <a:r>
              <a:rPr lang="fr-FR" dirty="0" smtClean="0"/>
              <a:t> a </a:t>
            </a:r>
            <a:r>
              <a:rPr lang="fr-FR" dirty="0" err="1" smtClean="0"/>
              <a:t>sample</a:t>
            </a:r>
            <a:r>
              <a:rPr lang="fr-FR" dirty="0" smtClean="0"/>
              <a:t> of fuel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382638"/>
            <a:ext cx="1143000" cy="1752600"/>
          </a:xfrm>
          <a:prstGeom prst="rect">
            <a:avLst/>
          </a:prstGeom>
          <a:pattFill prst="pct25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2514600" y="3896988"/>
            <a:ext cx="1584960" cy="723900"/>
            <a:chOff x="2987040" y="3989712"/>
            <a:chExt cx="1584960" cy="723900"/>
          </a:xfrm>
        </p:grpSpPr>
        <p:sp>
          <p:nvSpPr>
            <p:cNvPr id="6" name="Rectangle 5"/>
            <p:cNvSpPr/>
            <p:nvPr/>
          </p:nvSpPr>
          <p:spPr>
            <a:xfrm>
              <a:off x="3368040" y="4210050"/>
              <a:ext cx="106679" cy="266700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7040" y="4076700"/>
              <a:ext cx="38100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67100" y="3989712"/>
              <a:ext cx="1104900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838200" y="2442375"/>
            <a:ext cx="181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Fuel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cst</a:t>
            </a:r>
            <a:r>
              <a:rPr lang="fr-FR" dirty="0" smtClean="0"/>
              <a:t> </a:t>
            </a:r>
            <a:r>
              <a:rPr lang="el-GR" dirty="0" smtClean="0"/>
              <a:t>Φ</a:t>
            </a:r>
            <a:endParaRPr lang="fr-FR" dirty="0"/>
          </a:p>
          <a:p>
            <a:r>
              <a:rPr lang="fr-FR" dirty="0" smtClean="0"/>
              <a:t>T: </a:t>
            </a:r>
            <a:r>
              <a:rPr lang="fr-FR" dirty="0" err="1" smtClean="0"/>
              <a:t>adiabtic</a:t>
            </a:r>
            <a:r>
              <a:rPr lang="fr-FR" dirty="0" smtClean="0"/>
              <a:t> </a:t>
            </a:r>
            <a:r>
              <a:rPr lang="fr-FR" dirty="0" err="1" smtClean="0"/>
              <a:t>mixing</a:t>
            </a:r>
            <a:endParaRPr lang="fr-FR" dirty="0" smtClean="0"/>
          </a:p>
          <a:p>
            <a:r>
              <a:rPr lang="fr-FR" dirty="0" smtClean="0"/>
              <a:t>P=60b</a:t>
            </a:r>
            <a:endParaRPr lang="en-US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838200" y="5257800"/>
            <a:ext cx="11430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906631" y="533400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L=20mm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971800"/>
            <a:ext cx="3538113" cy="273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èche droite 12"/>
          <p:cNvSpPr/>
          <p:nvPr/>
        </p:nvSpPr>
        <p:spPr>
          <a:xfrm>
            <a:off x="4343400" y="4117326"/>
            <a:ext cx="9144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6172200" y="2743200"/>
            <a:ext cx="609600" cy="62250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087533" y="2457075"/>
            <a:ext cx="212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Normalized</a:t>
            </a:r>
            <a:r>
              <a:rPr lang="fr-FR" sz="1400" dirty="0" smtClean="0"/>
              <a:t> </a:t>
            </a:r>
            <a:r>
              <a:rPr lang="fr-FR" sz="1400" dirty="0" err="1" smtClean="0"/>
              <a:t>emission</a:t>
            </a:r>
            <a:r>
              <a:rPr lang="fr-FR" sz="1400" dirty="0" smtClean="0"/>
              <a:t> (</a:t>
            </a:r>
            <a:r>
              <a:rPr lang="fr-FR" sz="1400" dirty="0" err="1" smtClean="0"/>
              <a:t>a.u</a:t>
            </a:r>
            <a:r>
              <a:rPr lang="fr-FR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8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Precision</a:t>
            </a:r>
            <a:r>
              <a:rPr lang="fr-FR" dirty="0" smtClean="0"/>
              <a:t> of the </a:t>
            </a:r>
            <a:r>
              <a:rPr lang="fr-FR" dirty="0" err="1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NETD: </a:t>
            </a:r>
          </a:p>
          <a:p>
            <a:pPr lvl="1"/>
            <a:r>
              <a:rPr lang="en-US" sz="2000" dirty="0" smtClean="0"/>
              <a:t>Camera looks at a scene at constant temperature.</a:t>
            </a:r>
          </a:p>
          <a:p>
            <a:pPr lvl="1"/>
            <a:r>
              <a:rPr lang="en-US" sz="2000" i="1" dirty="0" smtClean="0"/>
              <a:t>P</a:t>
            </a:r>
            <a:r>
              <a:rPr lang="en-US" sz="2000" i="1" baseline="-25000" dirty="0" smtClean="0"/>
              <a:t>i</a:t>
            </a:r>
            <a:r>
              <a:rPr lang="en-US" sz="2000" i="1" dirty="0" smtClean="0"/>
              <a:t>(t)</a:t>
            </a:r>
            <a:r>
              <a:rPr lang="en-US" sz="2000" dirty="0" smtClean="0"/>
              <a:t>: value of pixel #</a:t>
            </a:r>
            <a:r>
              <a:rPr lang="en-US" sz="2000" dirty="0" err="1" smtClean="0"/>
              <a:t>i</a:t>
            </a:r>
            <a:r>
              <a:rPr lang="en-US" sz="2000" dirty="0" smtClean="0"/>
              <a:t> at instant t</a:t>
            </a:r>
          </a:p>
          <a:p>
            <a:pPr lvl="1"/>
            <a:r>
              <a:rPr lang="en-US" sz="2000" i="1" dirty="0" err="1" smtClean="0"/>
              <a:t>μ</a:t>
            </a:r>
            <a:r>
              <a:rPr lang="en-US" sz="2000" i="1" baseline="-25000" dirty="0" err="1" smtClean="0"/>
              <a:t>i</a:t>
            </a:r>
            <a:r>
              <a:rPr lang="en-US" sz="2000" dirty="0" smtClean="0"/>
              <a:t>: temporal average of </a:t>
            </a:r>
            <a:r>
              <a:rPr lang="en-US" sz="2000" i="1" dirty="0" smtClean="0"/>
              <a:t>P</a:t>
            </a:r>
            <a:r>
              <a:rPr lang="en-US" sz="2000" i="1" baseline="-25000" dirty="0" smtClean="0"/>
              <a:t>i</a:t>
            </a:r>
            <a:r>
              <a:rPr lang="en-US" sz="2000" i="1" dirty="0" smtClean="0"/>
              <a:t>(t)</a:t>
            </a:r>
          </a:p>
          <a:p>
            <a:pPr lvl="1"/>
            <a:r>
              <a:rPr lang="en-US" sz="2000" i="1" dirty="0" err="1" smtClean="0"/>
              <a:t>σ</a:t>
            </a:r>
            <a:r>
              <a:rPr lang="en-US" sz="2000" i="1" baseline="-25000" dirty="0" err="1" smtClean="0"/>
              <a:t>i</a:t>
            </a:r>
            <a:r>
              <a:rPr lang="en-US" sz="2000" dirty="0" smtClean="0"/>
              <a:t>: standard deviation of </a:t>
            </a:r>
            <a:r>
              <a:rPr lang="en-US" sz="2000" i="1" dirty="0" smtClean="0"/>
              <a:t>P</a:t>
            </a:r>
            <a:r>
              <a:rPr lang="en-US" sz="2000" i="1" baseline="-25000" dirty="0" smtClean="0"/>
              <a:t>i</a:t>
            </a:r>
            <a:r>
              <a:rPr lang="en-US" sz="2000" i="1" dirty="0" smtClean="0"/>
              <a:t>(t)</a:t>
            </a:r>
          </a:p>
          <a:p>
            <a:pPr lvl="1"/>
            <a:r>
              <a:rPr lang="en-US" sz="2000" dirty="0" smtClean="0"/>
              <a:t>NETD=average value of </a:t>
            </a:r>
            <a:r>
              <a:rPr lang="en-US" sz="2000" i="1" dirty="0" err="1" smtClean="0"/>
              <a:t>σ</a:t>
            </a:r>
            <a:r>
              <a:rPr lang="en-US" sz="2000" i="1" baseline="-25000" dirty="0" err="1" smtClean="0"/>
              <a:t>i</a:t>
            </a:r>
            <a:r>
              <a:rPr lang="en-US" sz="2000" i="1" dirty="0" smtClean="0"/>
              <a:t> </a:t>
            </a:r>
            <a:r>
              <a:rPr lang="en-US" sz="2000" dirty="0" smtClean="0"/>
              <a:t>for all the pixels of the chip, converted into temperature (NETD=</a:t>
            </a:r>
            <a:r>
              <a:rPr lang="en-US" sz="2000" dirty="0" err="1" smtClean="0"/>
              <a:t>NETD</a:t>
            </a:r>
            <a:r>
              <a:rPr lang="en-US" sz="2000" baseline="-25000" dirty="0" err="1" smtClean="0"/>
              <a:t>counts</a:t>
            </a:r>
            <a:r>
              <a:rPr lang="en-US" sz="2000" dirty="0" smtClean="0"/>
              <a:t>*</a:t>
            </a:r>
            <a:r>
              <a:rPr lang="el-GR" sz="2000" dirty="0" smtClean="0"/>
              <a:t>Δ</a:t>
            </a:r>
            <a:r>
              <a:rPr lang="en-US" sz="2000" dirty="0" smtClean="0"/>
              <a:t>T/</a:t>
            </a:r>
            <a:r>
              <a:rPr lang="el-GR" sz="2000" dirty="0" smtClean="0"/>
              <a:t>Δ</a:t>
            </a:r>
            <a:r>
              <a:rPr lang="en-US" sz="2000" dirty="0" smtClean="0"/>
              <a:t>counts).</a:t>
            </a:r>
            <a:endParaRPr lang="en-US" sz="2000" dirty="0"/>
          </a:p>
          <a:p>
            <a:pPr lvl="1"/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1036" y="3581400"/>
            <a:ext cx="0" cy="29718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836" y="6477000"/>
            <a:ext cx="56388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3636" y="62923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9" name="Freeform 8"/>
          <p:cNvSpPr/>
          <p:nvPr/>
        </p:nvSpPr>
        <p:spPr>
          <a:xfrm>
            <a:off x="634536" y="4089403"/>
            <a:ext cx="4851400" cy="2351906"/>
          </a:xfrm>
          <a:custGeom>
            <a:avLst/>
            <a:gdLst>
              <a:gd name="connsiteX0" fmla="*/ 0 w 5486400"/>
              <a:gd name="connsiteY0" fmla="*/ 2286119 h 2489319"/>
              <a:gd name="connsiteX1" fmla="*/ 2374900 w 5486400"/>
              <a:gd name="connsiteY1" fmla="*/ 119 h 2489319"/>
              <a:gd name="connsiteX2" fmla="*/ 4660900 w 5486400"/>
              <a:gd name="connsiteY2" fmla="*/ 2184519 h 2489319"/>
              <a:gd name="connsiteX3" fmla="*/ 5486400 w 5486400"/>
              <a:gd name="connsiteY3" fmla="*/ 2489319 h 2489319"/>
              <a:gd name="connsiteX0" fmla="*/ 0 w 5486400"/>
              <a:gd name="connsiteY0" fmla="*/ 2286018 h 2489218"/>
              <a:gd name="connsiteX1" fmla="*/ 647700 w 5486400"/>
              <a:gd name="connsiteY1" fmla="*/ 2146318 h 2489218"/>
              <a:gd name="connsiteX2" fmla="*/ 2374900 w 5486400"/>
              <a:gd name="connsiteY2" fmla="*/ 18 h 2489218"/>
              <a:gd name="connsiteX3" fmla="*/ 4660900 w 5486400"/>
              <a:gd name="connsiteY3" fmla="*/ 2184418 h 2489218"/>
              <a:gd name="connsiteX4" fmla="*/ 5486400 w 5486400"/>
              <a:gd name="connsiteY4" fmla="*/ 2489218 h 2489218"/>
              <a:gd name="connsiteX0" fmla="*/ 0 w 5486400"/>
              <a:gd name="connsiteY0" fmla="*/ 2286014 h 2489214"/>
              <a:gd name="connsiteX1" fmla="*/ 647700 w 5486400"/>
              <a:gd name="connsiteY1" fmla="*/ 2146314 h 2489214"/>
              <a:gd name="connsiteX2" fmla="*/ 2374900 w 5486400"/>
              <a:gd name="connsiteY2" fmla="*/ 14 h 2489214"/>
              <a:gd name="connsiteX3" fmla="*/ 4660900 w 5486400"/>
              <a:gd name="connsiteY3" fmla="*/ 2184414 h 2489214"/>
              <a:gd name="connsiteX4" fmla="*/ 5486400 w 5486400"/>
              <a:gd name="connsiteY4" fmla="*/ 2489214 h 2489214"/>
              <a:gd name="connsiteX0" fmla="*/ 0 w 5486400"/>
              <a:gd name="connsiteY0" fmla="*/ 2286014 h 2489214"/>
              <a:gd name="connsiteX1" fmla="*/ 647700 w 5486400"/>
              <a:gd name="connsiteY1" fmla="*/ 2146314 h 2489214"/>
              <a:gd name="connsiteX2" fmla="*/ 2374900 w 5486400"/>
              <a:gd name="connsiteY2" fmla="*/ 14 h 2489214"/>
              <a:gd name="connsiteX3" fmla="*/ 4660900 w 5486400"/>
              <a:gd name="connsiteY3" fmla="*/ 2184414 h 2489214"/>
              <a:gd name="connsiteX4" fmla="*/ 5486400 w 5486400"/>
              <a:gd name="connsiteY4" fmla="*/ 2489214 h 2489214"/>
              <a:gd name="connsiteX0" fmla="*/ 0 w 5486400"/>
              <a:gd name="connsiteY0" fmla="*/ 22863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2863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2863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349812 h 2523848"/>
              <a:gd name="connsiteX1" fmla="*/ 660400 w 5486400"/>
              <a:gd name="connsiteY1" fmla="*/ 2349812 h 2523848"/>
              <a:gd name="connsiteX2" fmla="*/ 2374900 w 5486400"/>
              <a:gd name="connsiteY2" fmla="*/ 312 h 2523848"/>
              <a:gd name="connsiteX3" fmla="*/ 4660900 w 5486400"/>
              <a:gd name="connsiteY3" fmla="*/ 2184712 h 2523848"/>
              <a:gd name="connsiteX4" fmla="*/ 5486400 w 5486400"/>
              <a:gd name="connsiteY4" fmla="*/ 2489512 h 2523848"/>
              <a:gd name="connsiteX0" fmla="*/ 0 w 5486400"/>
              <a:gd name="connsiteY0" fmla="*/ 23498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3498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3498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349589 h 2509189"/>
              <a:gd name="connsiteX1" fmla="*/ 660400 w 5486400"/>
              <a:gd name="connsiteY1" fmla="*/ 2349589 h 2509189"/>
              <a:gd name="connsiteX2" fmla="*/ 2374900 w 5486400"/>
              <a:gd name="connsiteY2" fmla="*/ 89 h 2509189"/>
              <a:gd name="connsiteX3" fmla="*/ 3898900 w 5486400"/>
              <a:gd name="connsiteY3" fmla="*/ 2260689 h 2509189"/>
              <a:gd name="connsiteX4" fmla="*/ 5486400 w 5486400"/>
              <a:gd name="connsiteY4" fmla="*/ 2489289 h 2509189"/>
              <a:gd name="connsiteX0" fmla="*/ 0 w 5486400"/>
              <a:gd name="connsiteY0" fmla="*/ 2349573 h 2489273"/>
              <a:gd name="connsiteX1" fmla="*/ 660400 w 5486400"/>
              <a:gd name="connsiteY1" fmla="*/ 2349573 h 2489273"/>
              <a:gd name="connsiteX2" fmla="*/ 2374900 w 5486400"/>
              <a:gd name="connsiteY2" fmla="*/ 73 h 2489273"/>
              <a:gd name="connsiteX3" fmla="*/ 3898900 w 5486400"/>
              <a:gd name="connsiteY3" fmla="*/ 2260673 h 2489273"/>
              <a:gd name="connsiteX4" fmla="*/ 5486400 w 5486400"/>
              <a:gd name="connsiteY4" fmla="*/ 2489273 h 2489273"/>
              <a:gd name="connsiteX0" fmla="*/ 0 w 5486400"/>
              <a:gd name="connsiteY0" fmla="*/ 2349500 h 2489200"/>
              <a:gd name="connsiteX1" fmla="*/ 660400 w 5486400"/>
              <a:gd name="connsiteY1" fmla="*/ 2349500 h 2489200"/>
              <a:gd name="connsiteX2" fmla="*/ 2374900 w 5486400"/>
              <a:gd name="connsiteY2" fmla="*/ 0 h 2489200"/>
              <a:gd name="connsiteX3" fmla="*/ 3898900 w 5486400"/>
              <a:gd name="connsiteY3" fmla="*/ 2349500 h 2489200"/>
              <a:gd name="connsiteX4" fmla="*/ 5486400 w 5486400"/>
              <a:gd name="connsiteY4" fmla="*/ 2489200 h 2489200"/>
              <a:gd name="connsiteX0" fmla="*/ 0 w 4851400"/>
              <a:gd name="connsiteY0" fmla="*/ 2349500 h 2511513"/>
              <a:gd name="connsiteX1" fmla="*/ 660400 w 4851400"/>
              <a:gd name="connsiteY1" fmla="*/ 2349500 h 2511513"/>
              <a:gd name="connsiteX2" fmla="*/ 2374900 w 4851400"/>
              <a:gd name="connsiteY2" fmla="*/ 0 h 2511513"/>
              <a:gd name="connsiteX3" fmla="*/ 3898900 w 4851400"/>
              <a:gd name="connsiteY3" fmla="*/ 2349500 h 2511513"/>
              <a:gd name="connsiteX4" fmla="*/ 4851400 w 4851400"/>
              <a:gd name="connsiteY4" fmla="*/ 2349500 h 2511513"/>
              <a:gd name="connsiteX0" fmla="*/ 0 w 4851400"/>
              <a:gd name="connsiteY0" fmla="*/ 2349500 h 2470143"/>
              <a:gd name="connsiteX1" fmla="*/ 660400 w 4851400"/>
              <a:gd name="connsiteY1" fmla="*/ 2349500 h 2470143"/>
              <a:gd name="connsiteX2" fmla="*/ 2374900 w 4851400"/>
              <a:gd name="connsiteY2" fmla="*/ 0 h 2470143"/>
              <a:gd name="connsiteX3" fmla="*/ 3898900 w 4851400"/>
              <a:gd name="connsiteY3" fmla="*/ 2349500 h 2470143"/>
              <a:gd name="connsiteX4" fmla="*/ 4851400 w 4851400"/>
              <a:gd name="connsiteY4" fmla="*/ 2349500 h 2470143"/>
              <a:gd name="connsiteX0" fmla="*/ 0 w 4851400"/>
              <a:gd name="connsiteY0" fmla="*/ 2349500 h 2524956"/>
              <a:gd name="connsiteX1" fmla="*/ 660400 w 4851400"/>
              <a:gd name="connsiteY1" fmla="*/ 2349500 h 2524956"/>
              <a:gd name="connsiteX2" fmla="*/ 2374900 w 4851400"/>
              <a:gd name="connsiteY2" fmla="*/ 0 h 2524956"/>
              <a:gd name="connsiteX3" fmla="*/ 3898900 w 4851400"/>
              <a:gd name="connsiteY3" fmla="*/ 2349500 h 2524956"/>
              <a:gd name="connsiteX4" fmla="*/ 4851400 w 4851400"/>
              <a:gd name="connsiteY4" fmla="*/ 2349500 h 2524956"/>
              <a:gd name="connsiteX0" fmla="*/ 0 w 4851400"/>
              <a:gd name="connsiteY0" fmla="*/ 2349500 h 2351906"/>
              <a:gd name="connsiteX1" fmla="*/ 660400 w 4851400"/>
              <a:gd name="connsiteY1" fmla="*/ 2349500 h 2351906"/>
              <a:gd name="connsiteX2" fmla="*/ 2374900 w 4851400"/>
              <a:gd name="connsiteY2" fmla="*/ 0 h 2351906"/>
              <a:gd name="connsiteX3" fmla="*/ 3898900 w 4851400"/>
              <a:gd name="connsiteY3" fmla="*/ 2349500 h 2351906"/>
              <a:gd name="connsiteX4" fmla="*/ 4851400 w 4851400"/>
              <a:gd name="connsiteY4" fmla="*/ 2349500 h 23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1400" h="2351906">
                <a:moveTo>
                  <a:pt x="0" y="2349500"/>
                </a:moveTo>
                <a:cubicBezTo>
                  <a:pt x="613833" y="2349500"/>
                  <a:pt x="188383" y="2347383"/>
                  <a:pt x="660400" y="2349500"/>
                </a:cubicBezTo>
                <a:cubicBezTo>
                  <a:pt x="1217178" y="2351997"/>
                  <a:pt x="1835150" y="0"/>
                  <a:pt x="2374900" y="0"/>
                </a:cubicBezTo>
                <a:cubicBezTo>
                  <a:pt x="2914650" y="0"/>
                  <a:pt x="3422650" y="2351617"/>
                  <a:pt x="3898900" y="2349500"/>
                </a:cubicBezTo>
                <a:cubicBezTo>
                  <a:pt x="4375150" y="2347383"/>
                  <a:pt x="4205817" y="2355850"/>
                  <a:pt x="4851400" y="2349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022136" y="4114800"/>
            <a:ext cx="0" cy="23622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002" y="6488668"/>
            <a:ext cx="69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NEDT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47536" y="5295900"/>
            <a:ext cx="749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82788" y="4876800"/>
            <a:ext cx="65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σ</a:t>
            </a:r>
            <a:r>
              <a:rPr lang="en-US" baseline="-25000" dirty="0" err="1" smtClean="0">
                <a:solidFill>
                  <a:schemeClr val="tx2"/>
                </a:solidFill>
              </a:rPr>
              <a:t>NEDT</a:t>
            </a:r>
            <a:endParaRPr lang="en-US" baseline="-250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33800" y="4028638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Telops</a:t>
            </a:r>
            <a:r>
              <a:rPr lang="en-US" dirty="0" smtClean="0"/>
              <a:t> FAST-IR 1500, NETD ≈23mK, and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NEDT</a:t>
            </a:r>
            <a:r>
              <a:rPr lang="en-US" dirty="0"/>
              <a:t> </a:t>
            </a:r>
            <a:r>
              <a:rPr lang="en-US" dirty="0" smtClean="0"/>
              <a:t>≈5-6mK.</a:t>
            </a:r>
          </a:p>
          <a:p>
            <a:r>
              <a:rPr lang="en-US" dirty="0" smtClean="0"/>
              <a:t>For FLIR SC6800, NETD&lt;20mK.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78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Precision</a:t>
            </a:r>
            <a:r>
              <a:rPr lang="fr-FR" dirty="0"/>
              <a:t> of the </a:t>
            </a:r>
            <a:r>
              <a:rPr lang="fr-FR" dirty="0" err="1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8702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Accuracy: </a:t>
            </a:r>
          </a:p>
          <a:p>
            <a:pPr lvl="1"/>
            <a:r>
              <a:rPr lang="en-US" sz="2000" dirty="0" smtClean="0"/>
              <a:t>Camera looks at a scene at constant temperature 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i="1" dirty="0" smtClean="0"/>
              <a:t>P</a:t>
            </a:r>
            <a:r>
              <a:rPr lang="en-US" sz="2000" i="1" baseline="-25000" dirty="0" smtClean="0"/>
              <a:t>i</a:t>
            </a:r>
            <a:r>
              <a:rPr lang="en-US" sz="2000" i="1" dirty="0" smtClean="0"/>
              <a:t>(t)</a:t>
            </a:r>
            <a:r>
              <a:rPr lang="en-US" sz="2000" dirty="0" smtClean="0"/>
              <a:t>: value of pixel #</a:t>
            </a:r>
            <a:r>
              <a:rPr lang="en-US" sz="2000" dirty="0" err="1" smtClean="0"/>
              <a:t>i</a:t>
            </a:r>
            <a:r>
              <a:rPr lang="en-US" sz="2000" dirty="0" smtClean="0"/>
              <a:t> at instant t</a:t>
            </a:r>
          </a:p>
          <a:p>
            <a:pPr lvl="1"/>
            <a:r>
              <a:rPr lang="en-US" sz="2000" i="1" dirty="0" err="1" smtClean="0"/>
              <a:t>μ</a:t>
            </a:r>
            <a:r>
              <a:rPr lang="en-US" sz="2000" i="1" baseline="-25000" dirty="0" err="1" smtClean="0"/>
              <a:t>i</a:t>
            </a:r>
            <a:r>
              <a:rPr lang="en-US" sz="2000" dirty="0" smtClean="0"/>
              <a:t>: temporal average of </a:t>
            </a:r>
            <a:r>
              <a:rPr lang="en-US" sz="2000" i="1" dirty="0" smtClean="0"/>
              <a:t>P</a:t>
            </a:r>
            <a:r>
              <a:rPr lang="en-US" sz="2000" i="1" baseline="-25000" dirty="0" smtClean="0"/>
              <a:t>i</a:t>
            </a:r>
            <a:r>
              <a:rPr lang="en-US" sz="2000" i="1" dirty="0" smtClean="0"/>
              <a:t>(t)</a:t>
            </a:r>
          </a:p>
          <a:p>
            <a:pPr lvl="1"/>
            <a:r>
              <a:rPr lang="en-US" sz="2000" dirty="0" smtClean="0"/>
              <a:t>For different sensors, </a:t>
            </a:r>
            <a:r>
              <a:rPr lang="en-US" sz="2000" dirty="0" smtClean="0"/>
              <a:t>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0 </a:t>
            </a:r>
            <a:r>
              <a:rPr lang="en-US" sz="2000" dirty="0" smtClean="0"/>
              <a:t>–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μ</a:t>
            </a:r>
            <a:r>
              <a:rPr lang="en-US" sz="2000" i="1" baseline="-25000" dirty="0" err="1" smtClean="0"/>
              <a:t>i</a:t>
            </a:r>
            <a:r>
              <a:rPr lang="en-US" sz="2000" i="1" baseline="-25000" dirty="0"/>
              <a:t> </a:t>
            </a:r>
            <a:r>
              <a:rPr lang="en-US" sz="2000" i="1" baseline="-25000" dirty="0" smtClean="0"/>
              <a:t> </a:t>
            </a:r>
            <a:r>
              <a:rPr lang="en-US" sz="2000" dirty="0" smtClean="0"/>
              <a:t>follows a </a:t>
            </a:r>
            <a:r>
              <a:rPr lang="en-US" sz="2000" dirty="0" err="1" smtClean="0"/>
              <a:t>gaussian</a:t>
            </a:r>
            <a:r>
              <a:rPr lang="en-US" sz="2000" dirty="0" smtClean="0"/>
              <a:t> function. </a:t>
            </a:r>
            <a:r>
              <a:rPr lang="en-US" sz="2000" dirty="0"/>
              <a:t> </a:t>
            </a:r>
            <a:r>
              <a:rPr lang="en-US" sz="2000" dirty="0" smtClean="0"/>
              <a:t>Its standard deviation is the accuracy.</a:t>
            </a:r>
            <a:endParaRPr lang="en-US" sz="2000" baseline="-250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1036" y="3581400"/>
            <a:ext cx="0" cy="29718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836" y="6477000"/>
            <a:ext cx="56388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3636" y="62923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μ</a:t>
            </a:r>
            <a:r>
              <a:rPr lang="en-US" i="1" baseline="-25000" dirty="0" err="1"/>
              <a:t>i</a:t>
            </a:r>
            <a:endParaRPr lang="en-US" baseline="-25000" dirty="0"/>
          </a:p>
        </p:txBody>
      </p:sp>
      <p:sp>
        <p:nvSpPr>
          <p:cNvPr id="9" name="Freeform 8"/>
          <p:cNvSpPr/>
          <p:nvPr/>
        </p:nvSpPr>
        <p:spPr>
          <a:xfrm>
            <a:off x="634536" y="4089403"/>
            <a:ext cx="4851400" cy="2351906"/>
          </a:xfrm>
          <a:custGeom>
            <a:avLst/>
            <a:gdLst>
              <a:gd name="connsiteX0" fmla="*/ 0 w 5486400"/>
              <a:gd name="connsiteY0" fmla="*/ 2286119 h 2489319"/>
              <a:gd name="connsiteX1" fmla="*/ 2374900 w 5486400"/>
              <a:gd name="connsiteY1" fmla="*/ 119 h 2489319"/>
              <a:gd name="connsiteX2" fmla="*/ 4660900 w 5486400"/>
              <a:gd name="connsiteY2" fmla="*/ 2184519 h 2489319"/>
              <a:gd name="connsiteX3" fmla="*/ 5486400 w 5486400"/>
              <a:gd name="connsiteY3" fmla="*/ 2489319 h 2489319"/>
              <a:gd name="connsiteX0" fmla="*/ 0 w 5486400"/>
              <a:gd name="connsiteY0" fmla="*/ 2286018 h 2489218"/>
              <a:gd name="connsiteX1" fmla="*/ 647700 w 5486400"/>
              <a:gd name="connsiteY1" fmla="*/ 2146318 h 2489218"/>
              <a:gd name="connsiteX2" fmla="*/ 2374900 w 5486400"/>
              <a:gd name="connsiteY2" fmla="*/ 18 h 2489218"/>
              <a:gd name="connsiteX3" fmla="*/ 4660900 w 5486400"/>
              <a:gd name="connsiteY3" fmla="*/ 2184418 h 2489218"/>
              <a:gd name="connsiteX4" fmla="*/ 5486400 w 5486400"/>
              <a:gd name="connsiteY4" fmla="*/ 2489218 h 2489218"/>
              <a:gd name="connsiteX0" fmla="*/ 0 w 5486400"/>
              <a:gd name="connsiteY0" fmla="*/ 2286014 h 2489214"/>
              <a:gd name="connsiteX1" fmla="*/ 647700 w 5486400"/>
              <a:gd name="connsiteY1" fmla="*/ 2146314 h 2489214"/>
              <a:gd name="connsiteX2" fmla="*/ 2374900 w 5486400"/>
              <a:gd name="connsiteY2" fmla="*/ 14 h 2489214"/>
              <a:gd name="connsiteX3" fmla="*/ 4660900 w 5486400"/>
              <a:gd name="connsiteY3" fmla="*/ 2184414 h 2489214"/>
              <a:gd name="connsiteX4" fmla="*/ 5486400 w 5486400"/>
              <a:gd name="connsiteY4" fmla="*/ 2489214 h 2489214"/>
              <a:gd name="connsiteX0" fmla="*/ 0 w 5486400"/>
              <a:gd name="connsiteY0" fmla="*/ 2286014 h 2489214"/>
              <a:gd name="connsiteX1" fmla="*/ 647700 w 5486400"/>
              <a:gd name="connsiteY1" fmla="*/ 2146314 h 2489214"/>
              <a:gd name="connsiteX2" fmla="*/ 2374900 w 5486400"/>
              <a:gd name="connsiteY2" fmla="*/ 14 h 2489214"/>
              <a:gd name="connsiteX3" fmla="*/ 4660900 w 5486400"/>
              <a:gd name="connsiteY3" fmla="*/ 2184414 h 2489214"/>
              <a:gd name="connsiteX4" fmla="*/ 5486400 w 5486400"/>
              <a:gd name="connsiteY4" fmla="*/ 2489214 h 2489214"/>
              <a:gd name="connsiteX0" fmla="*/ 0 w 5486400"/>
              <a:gd name="connsiteY0" fmla="*/ 22863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2863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2863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349812 h 2523848"/>
              <a:gd name="connsiteX1" fmla="*/ 660400 w 5486400"/>
              <a:gd name="connsiteY1" fmla="*/ 2349812 h 2523848"/>
              <a:gd name="connsiteX2" fmla="*/ 2374900 w 5486400"/>
              <a:gd name="connsiteY2" fmla="*/ 312 h 2523848"/>
              <a:gd name="connsiteX3" fmla="*/ 4660900 w 5486400"/>
              <a:gd name="connsiteY3" fmla="*/ 2184712 h 2523848"/>
              <a:gd name="connsiteX4" fmla="*/ 5486400 w 5486400"/>
              <a:gd name="connsiteY4" fmla="*/ 2489512 h 2523848"/>
              <a:gd name="connsiteX0" fmla="*/ 0 w 5486400"/>
              <a:gd name="connsiteY0" fmla="*/ 23498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3498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349812 h 2489512"/>
              <a:gd name="connsiteX1" fmla="*/ 660400 w 5486400"/>
              <a:gd name="connsiteY1" fmla="*/ 2349812 h 2489512"/>
              <a:gd name="connsiteX2" fmla="*/ 2374900 w 5486400"/>
              <a:gd name="connsiteY2" fmla="*/ 312 h 2489512"/>
              <a:gd name="connsiteX3" fmla="*/ 4660900 w 5486400"/>
              <a:gd name="connsiteY3" fmla="*/ 2184712 h 2489512"/>
              <a:gd name="connsiteX4" fmla="*/ 5486400 w 5486400"/>
              <a:gd name="connsiteY4" fmla="*/ 2489512 h 2489512"/>
              <a:gd name="connsiteX0" fmla="*/ 0 w 5486400"/>
              <a:gd name="connsiteY0" fmla="*/ 2349589 h 2509189"/>
              <a:gd name="connsiteX1" fmla="*/ 660400 w 5486400"/>
              <a:gd name="connsiteY1" fmla="*/ 2349589 h 2509189"/>
              <a:gd name="connsiteX2" fmla="*/ 2374900 w 5486400"/>
              <a:gd name="connsiteY2" fmla="*/ 89 h 2509189"/>
              <a:gd name="connsiteX3" fmla="*/ 3898900 w 5486400"/>
              <a:gd name="connsiteY3" fmla="*/ 2260689 h 2509189"/>
              <a:gd name="connsiteX4" fmla="*/ 5486400 w 5486400"/>
              <a:gd name="connsiteY4" fmla="*/ 2489289 h 2509189"/>
              <a:gd name="connsiteX0" fmla="*/ 0 w 5486400"/>
              <a:gd name="connsiteY0" fmla="*/ 2349573 h 2489273"/>
              <a:gd name="connsiteX1" fmla="*/ 660400 w 5486400"/>
              <a:gd name="connsiteY1" fmla="*/ 2349573 h 2489273"/>
              <a:gd name="connsiteX2" fmla="*/ 2374900 w 5486400"/>
              <a:gd name="connsiteY2" fmla="*/ 73 h 2489273"/>
              <a:gd name="connsiteX3" fmla="*/ 3898900 w 5486400"/>
              <a:gd name="connsiteY3" fmla="*/ 2260673 h 2489273"/>
              <a:gd name="connsiteX4" fmla="*/ 5486400 w 5486400"/>
              <a:gd name="connsiteY4" fmla="*/ 2489273 h 2489273"/>
              <a:gd name="connsiteX0" fmla="*/ 0 w 5486400"/>
              <a:gd name="connsiteY0" fmla="*/ 2349500 h 2489200"/>
              <a:gd name="connsiteX1" fmla="*/ 660400 w 5486400"/>
              <a:gd name="connsiteY1" fmla="*/ 2349500 h 2489200"/>
              <a:gd name="connsiteX2" fmla="*/ 2374900 w 5486400"/>
              <a:gd name="connsiteY2" fmla="*/ 0 h 2489200"/>
              <a:gd name="connsiteX3" fmla="*/ 3898900 w 5486400"/>
              <a:gd name="connsiteY3" fmla="*/ 2349500 h 2489200"/>
              <a:gd name="connsiteX4" fmla="*/ 5486400 w 5486400"/>
              <a:gd name="connsiteY4" fmla="*/ 2489200 h 2489200"/>
              <a:gd name="connsiteX0" fmla="*/ 0 w 4851400"/>
              <a:gd name="connsiteY0" fmla="*/ 2349500 h 2511513"/>
              <a:gd name="connsiteX1" fmla="*/ 660400 w 4851400"/>
              <a:gd name="connsiteY1" fmla="*/ 2349500 h 2511513"/>
              <a:gd name="connsiteX2" fmla="*/ 2374900 w 4851400"/>
              <a:gd name="connsiteY2" fmla="*/ 0 h 2511513"/>
              <a:gd name="connsiteX3" fmla="*/ 3898900 w 4851400"/>
              <a:gd name="connsiteY3" fmla="*/ 2349500 h 2511513"/>
              <a:gd name="connsiteX4" fmla="*/ 4851400 w 4851400"/>
              <a:gd name="connsiteY4" fmla="*/ 2349500 h 2511513"/>
              <a:gd name="connsiteX0" fmla="*/ 0 w 4851400"/>
              <a:gd name="connsiteY0" fmla="*/ 2349500 h 2470143"/>
              <a:gd name="connsiteX1" fmla="*/ 660400 w 4851400"/>
              <a:gd name="connsiteY1" fmla="*/ 2349500 h 2470143"/>
              <a:gd name="connsiteX2" fmla="*/ 2374900 w 4851400"/>
              <a:gd name="connsiteY2" fmla="*/ 0 h 2470143"/>
              <a:gd name="connsiteX3" fmla="*/ 3898900 w 4851400"/>
              <a:gd name="connsiteY3" fmla="*/ 2349500 h 2470143"/>
              <a:gd name="connsiteX4" fmla="*/ 4851400 w 4851400"/>
              <a:gd name="connsiteY4" fmla="*/ 2349500 h 2470143"/>
              <a:gd name="connsiteX0" fmla="*/ 0 w 4851400"/>
              <a:gd name="connsiteY0" fmla="*/ 2349500 h 2524956"/>
              <a:gd name="connsiteX1" fmla="*/ 660400 w 4851400"/>
              <a:gd name="connsiteY1" fmla="*/ 2349500 h 2524956"/>
              <a:gd name="connsiteX2" fmla="*/ 2374900 w 4851400"/>
              <a:gd name="connsiteY2" fmla="*/ 0 h 2524956"/>
              <a:gd name="connsiteX3" fmla="*/ 3898900 w 4851400"/>
              <a:gd name="connsiteY3" fmla="*/ 2349500 h 2524956"/>
              <a:gd name="connsiteX4" fmla="*/ 4851400 w 4851400"/>
              <a:gd name="connsiteY4" fmla="*/ 2349500 h 2524956"/>
              <a:gd name="connsiteX0" fmla="*/ 0 w 4851400"/>
              <a:gd name="connsiteY0" fmla="*/ 2349500 h 2351906"/>
              <a:gd name="connsiteX1" fmla="*/ 660400 w 4851400"/>
              <a:gd name="connsiteY1" fmla="*/ 2349500 h 2351906"/>
              <a:gd name="connsiteX2" fmla="*/ 2374900 w 4851400"/>
              <a:gd name="connsiteY2" fmla="*/ 0 h 2351906"/>
              <a:gd name="connsiteX3" fmla="*/ 3898900 w 4851400"/>
              <a:gd name="connsiteY3" fmla="*/ 2349500 h 2351906"/>
              <a:gd name="connsiteX4" fmla="*/ 4851400 w 4851400"/>
              <a:gd name="connsiteY4" fmla="*/ 2349500 h 23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1400" h="2351906">
                <a:moveTo>
                  <a:pt x="0" y="2349500"/>
                </a:moveTo>
                <a:cubicBezTo>
                  <a:pt x="613833" y="2349500"/>
                  <a:pt x="188383" y="2347383"/>
                  <a:pt x="660400" y="2349500"/>
                </a:cubicBezTo>
                <a:cubicBezTo>
                  <a:pt x="1217178" y="2351997"/>
                  <a:pt x="1835150" y="0"/>
                  <a:pt x="2374900" y="0"/>
                </a:cubicBezTo>
                <a:cubicBezTo>
                  <a:pt x="2914650" y="0"/>
                  <a:pt x="3422650" y="2351617"/>
                  <a:pt x="3898900" y="2349500"/>
                </a:cubicBezTo>
                <a:cubicBezTo>
                  <a:pt x="4375150" y="2347383"/>
                  <a:pt x="4205817" y="2355850"/>
                  <a:pt x="4851400" y="2349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022136" y="4114800"/>
            <a:ext cx="0" cy="23622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38102" y="64886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</a:t>
            </a:r>
            <a:r>
              <a:rPr lang="en-US" baseline="-25000" dirty="0" smtClean="0">
                <a:solidFill>
                  <a:schemeClr val="tx2"/>
                </a:solidFill>
              </a:rPr>
              <a:t>0</a:t>
            </a:r>
            <a:endParaRPr lang="en-US" baseline="-25000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47536" y="5295900"/>
            <a:ext cx="7497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45936" y="5228288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tx2"/>
                </a:solidFill>
              </a:rPr>
              <a:t>Accuracy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7600" y="41148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Telops</a:t>
            </a:r>
            <a:r>
              <a:rPr lang="en-US" dirty="0" smtClean="0"/>
              <a:t> FAST-IR 1500, accuracy is +/-1</a:t>
            </a:r>
            <a:r>
              <a:rPr lang="en-US" baseline="30000" dirty="0" smtClean="0"/>
              <a:t>o</a:t>
            </a:r>
            <a:r>
              <a:rPr lang="en-US" dirty="0" smtClean="0"/>
              <a:t>C.</a:t>
            </a:r>
          </a:p>
          <a:p>
            <a:r>
              <a:rPr lang="en-US" dirty="0" smtClean="0"/>
              <a:t>For FLIR SC6800, accuracy is +/-2</a:t>
            </a:r>
            <a:r>
              <a:rPr lang="en-US" baseline="30000" dirty="0" smtClean="0"/>
              <a:t>o</a:t>
            </a:r>
            <a:r>
              <a:rPr lang="en-US" dirty="0" smtClean="0"/>
              <a:t>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measurement errors on heat flux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197"/>
            <a:ext cx="8229600" cy="287020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Surface </a:t>
            </a:r>
            <a:r>
              <a:rPr lang="en-US" sz="2000" dirty="0" smtClean="0"/>
              <a:t>temperature T can be decomposed in Fourier series: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Then, the transient part of the heat flux is given by: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7" t="57292" r="35833" b="34505"/>
          <a:stretch/>
        </p:blipFill>
        <p:spPr bwMode="auto">
          <a:xfrm>
            <a:off x="2667000" y="1981200"/>
            <a:ext cx="4203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t="57422" r="38125" b="32291"/>
          <a:stretch/>
        </p:blipFill>
        <p:spPr bwMode="auto">
          <a:xfrm>
            <a:off x="2114950" y="3124200"/>
            <a:ext cx="4793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629150"/>
            <a:ext cx="266642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629150"/>
            <a:ext cx="2737796" cy="209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629150"/>
            <a:ext cx="2671518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447800" y="4343400"/>
            <a:ext cx="61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</a:t>
            </a:r>
            <a:r>
              <a:rPr lang="fr-FR" baseline="-25000" dirty="0" smtClean="0"/>
              <a:t>w</a:t>
            </a:r>
            <a:r>
              <a:rPr lang="fr-FR" dirty="0" smtClean="0"/>
              <a:t>(t)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4114800" y="4343400"/>
            <a:ext cx="123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</a:t>
            </a:r>
            <a:r>
              <a:rPr lang="fr-FR" baseline="-25000" dirty="0" smtClean="0"/>
              <a:t>w</a:t>
            </a:r>
            <a:r>
              <a:rPr lang="fr-FR" dirty="0" smtClean="0"/>
              <a:t>(t)+noise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7686606" y="43434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Blackbody emissive power:</a:t>
            </a:r>
          </a:p>
          <a:p>
            <a:pPr lvl="1"/>
            <a:r>
              <a:rPr lang="en-US" sz="2000" dirty="0" smtClean="0"/>
              <a:t>E</a:t>
            </a:r>
            <a:r>
              <a:rPr lang="en-US" sz="2000" baseline="-25000" dirty="0" smtClean="0"/>
              <a:t>bb</a:t>
            </a:r>
            <a:r>
              <a:rPr lang="en-US" sz="2000" dirty="0" smtClean="0"/>
              <a:t>(T,</a:t>
            </a:r>
            <a:r>
              <a:rPr lang="el-GR" sz="2000" dirty="0" smtClean="0"/>
              <a:t>ν</a:t>
            </a:r>
            <a:r>
              <a:rPr lang="en-US" sz="2000" dirty="0" smtClean="0"/>
              <a:t>)=2</a:t>
            </a:r>
            <a:r>
              <a:rPr lang="el-GR" sz="2000" dirty="0" smtClean="0"/>
              <a:t>π</a:t>
            </a:r>
            <a:r>
              <a:rPr lang="en-US" sz="2000" dirty="0" smtClean="0"/>
              <a:t>h</a:t>
            </a:r>
            <a:r>
              <a:rPr lang="el-GR" sz="2000" dirty="0" smtClean="0"/>
              <a:t>ν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n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/[c</a:t>
            </a:r>
            <a:r>
              <a:rPr lang="en-US" sz="2000" baseline="-25000" dirty="0" smtClean="0"/>
              <a:t>0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.(e</a:t>
            </a:r>
            <a:r>
              <a:rPr lang="en-US" sz="2000" baseline="30000" dirty="0" smtClean="0"/>
              <a:t>h</a:t>
            </a:r>
            <a:r>
              <a:rPr lang="el-GR" sz="2000" baseline="30000" dirty="0" smtClean="0"/>
              <a:t>ν</a:t>
            </a:r>
            <a:r>
              <a:rPr lang="en-US" sz="2000" baseline="30000" dirty="0" smtClean="0"/>
              <a:t>/kT</a:t>
            </a:r>
            <a:r>
              <a:rPr lang="en-US" sz="2000" dirty="0" smtClean="0"/>
              <a:t>-1)]	W/(m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.s)</a:t>
            </a:r>
          </a:p>
          <a:p>
            <a:pPr lvl="1"/>
            <a:r>
              <a:rPr lang="en-US" sz="2000" dirty="0" smtClean="0"/>
              <a:t>E</a:t>
            </a:r>
            <a:r>
              <a:rPr lang="en-US" sz="2000" baseline="-25000" dirty="0" smtClean="0"/>
              <a:t>bb</a:t>
            </a:r>
            <a:r>
              <a:rPr lang="en-US" sz="2000" dirty="0" smtClean="0"/>
              <a:t>(T,</a:t>
            </a:r>
            <a:r>
              <a:rPr lang="el-GR" sz="2000" dirty="0" smtClean="0"/>
              <a:t>λ</a:t>
            </a:r>
            <a:r>
              <a:rPr lang="en-US" sz="2000" dirty="0" smtClean="0"/>
              <a:t>)=</a:t>
            </a:r>
            <a:r>
              <a:rPr lang="en-US" sz="2000" dirty="0"/>
              <a:t>2</a:t>
            </a:r>
            <a:r>
              <a:rPr lang="el-GR" sz="2000" dirty="0"/>
              <a:t>π</a:t>
            </a:r>
            <a:r>
              <a:rPr lang="en-US" sz="2000" dirty="0" smtClean="0"/>
              <a:t>hc</a:t>
            </a:r>
            <a:r>
              <a:rPr lang="en-US" sz="2000" baseline="-25000" dirty="0" smtClean="0"/>
              <a:t>0</a:t>
            </a:r>
            <a:r>
              <a:rPr lang="en-US" sz="2000" baseline="30000" dirty="0" smtClean="0"/>
              <a:t>2 </a:t>
            </a:r>
            <a:r>
              <a:rPr lang="en-US" sz="2000" dirty="0" smtClean="0"/>
              <a:t>/[n</a:t>
            </a:r>
            <a:r>
              <a:rPr lang="en-US" sz="2000" baseline="30000" dirty="0" smtClean="0"/>
              <a:t>2</a:t>
            </a:r>
            <a:r>
              <a:rPr lang="el-GR" sz="2000" dirty="0" smtClean="0"/>
              <a:t>λ</a:t>
            </a:r>
            <a:r>
              <a:rPr lang="en-US" sz="2000" baseline="30000" dirty="0" smtClean="0"/>
              <a:t>5</a:t>
            </a:r>
            <a:r>
              <a:rPr lang="en-US" sz="2000" dirty="0" smtClean="0"/>
              <a:t>.(</a:t>
            </a:r>
            <a:r>
              <a:rPr lang="en-US" sz="2000" dirty="0" err="1" smtClean="0"/>
              <a:t>e</a:t>
            </a:r>
            <a:r>
              <a:rPr lang="en-US" sz="2000" baseline="30000" dirty="0" err="1" smtClean="0"/>
              <a:t>hc</a:t>
            </a:r>
            <a:r>
              <a:rPr lang="en-US" sz="2000" baseline="30000" dirty="0" smtClean="0"/>
              <a:t>/</a:t>
            </a:r>
            <a:r>
              <a:rPr lang="el-GR" sz="2000" baseline="30000" dirty="0" smtClean="0"/>
              <a:t>λ</a:t>
            </a:r>
            <a:r>
              <a:rPr lang="en-US" sz="2000" baseline="30000" dirty="0" smtClean="0"/>
              <a:t>kT</a:t>
            </a:r>
            <a:r>
              <a:rPr lang="en-US" sz="2000" dirty="0" smtClean="0"/>
              <a:t>-1)]	W/(m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.</a:t>
            </a:r>
            <a:r>
              <a:rPr lang="el-GR" sz="2000" dirty="0"/>
              <a:t>μ</a:t>
            </a:r>
            <a:r>
              <a:rPr lang="en-US" sz="2000" dirty="0" smtClean="0"/>
              <a:t>m)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6" t="31998" r="3767" b="42236"/>
          <a:stretch/>
        </p:blipFill>
        <p:spPr bwMode="auto">
          <a:xfrm>
            <a:off x="2057400" y="2667000"/>
            <a:ext cx="5105400" cy="406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0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radiation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Non-Blackbody emissive power:</a:t>
                </a:r>
                <a:endParaRPr lang="en-US" sz="2000" dirty="0" smtClean="0"/>
              </a:p>
              <a:p>
                <a:pPr lvl="1"/>
                <a:r>
                  <a:rPr lang="en-US" sz="2000" dirty="0" smtClean="0"/>
                  <a:t>E(T,</a:t>
                </a:r>
                <a:r>
                  <a:rPr lang="el-GR" sz="2000" dirty="0" smtClean="0"/>
                  <a:t>λ</a:t>
                </a:r>
                <a:r>
                  <a:rPr lang="en-US" sz="2000" dirty="0" smtClean="0"/>
                  <a:t>)=</a:t>
                </a:r>
                <a:r>
                  <a:rPr lang="el-GR" sz="2000" dirty="0" smtClean="0"/>
                  <a:t>ε</a:t>
                </a:r>
                <a:r>
                  <a:rPr lang="el-GR" sz="2000" baseline="-25000" dirty="0" smtClean="0"/>
                  <a:t>λ</a:t>
                </a:r>
                <a:r>
                  <a:rPr lang="en-US" sz="2000" dirty="0" smtClean="0"/>
                  <a:t>.E</a:t>
                </a:r>
                <a:r>
                  <a:rPr lang="en-US" sz="2000" baseline="-25000" dirty="0" smtClean="0"/>
                  <a:t>bb</a:t>
                </a:r>
                <a:r>
                  <a:rPr lang="en-US" sz="2000" dirty="0" smtClean="0"/>
                  <a:t>(T,</a:t>
                </a:r>
                <a:r>
                  <a:rPr lang="el-GR" sz="2000" dirty="0"/>
                  <a:t>λ</a:t>
                </a:r>
                <a:r>
                  <a:rPr lang="en-US" sz="2000" dirty="0" smtClean="0"/>
                  <a:t>)</a:t>
                </a:r>
              </a:p>
              <a:p>
                <a:pPr lvl="1"/>
                <a:r>
                  <a:rPr lang="en-US" sz="2000" dirty="0" smtClean="0"/>
                  <a:t>E(T)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l-G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sz="2000" dirty="0"/>
                          <m:t>ε</m:t>
                        </m:r>
                        <m:r>
                          <m:rPr>
                            <m:nor/>
                          </m:rPr>
                          <a:rPr lang="el-GR" sz="2000" baseline="-25000" dirty="0"/>
                          <m:t>λ</m:t>
                        </m:r>
                        <m:r>
                          <m:rPr>
                            <m:nor/>
                          </m:rPr>
                          <a:rPr lang="en-US" sz="2000" dirty="0"/>
                          <m:t>.</m:t>
                        </m:r>
                        <m:r>
                          <m:rPr>
                            <m:nor/>
                          </m:rPr>
                          <a:rPr lang="en-US" sz="2000" dirty="0"/>
                          <m:t>Ebb</m:t>
                        </m:r>
                        <m:r>
                          <m:rPr>
                            <m:nor/>
                          </m:rPr>
                          <a:rPr lang="en-US" sz="2000" dirty="0"/>
                          <m:t>(</m:t>
                        </m:r>
                        <m:r>
                          <m:rPr>
                            <m:nor/>
                          </m:rPr>
                          <a:rPr lang="en-US" sz="2000" dirty="0"/>
                          <m:t>T</m:t>
                        </m:r>
                        <m:r>
                          <m:rPr>
                            <m:nor/>
                          </m:rPr>
                          <a:rPr lang="en-US" sz="2000" dirty="0"/>
                          <m:t>,</m:t>
                        </m:r>
                        <m:r>
                          <m:rPr>
                            <m:nor/>
                          </m:rPr>
                          <a:rPr lang="el-GR" sz="2000" dirty="0"/>
                          <m:t>λ</m:t>
                        </m:r>
                        <m:r>
                          <m:rPr>
                            <m:nor/>
                          </m:rPr>
                          <a:rPr lang="en-US" sz="2000" dirty="0"/>
                          <m:t>) 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𝑑</m:t>
                        </m:r>
                        <m:r>
                          <m:rPr>
                            <m:nor/>
                          </m:rPr>
                          <a:rPr lang="el-GR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</m:nary>
                  </m:oMath>
                </a14:m>
                <a:endParaRPr lang="en-US" sz="2000" dirty="0" smtClean="0"/>
              </a:p>
              <a:p>
                <a:pPr lvl="1"/>
                <a:endParaRPr lang="en-US" sz="2000" dirty="0"/>
              </a:p>
              <a:p>
                <a:r>
                  <a:rPr lang="en-US" sz="2400" dirty="0" err="1" smtClean="0"/>
                  <a:t>Kirchoff’s</a:t>
                </a:r>
                <a:r>
                  <a:rPr lang="en-US" sz="2400" dirty="0" smtClean="0"/>
                  <a:t> law</a:t>
                </a:r>
              </a:p>
              <a:p>
                <a:pPr lvl="1"/>
                <a:r>
                  <a:rPr lang="el-GR" sz="2000" dirty="0"/>
                  <a:t>α</a:t>
                </a:r>
                <a:r>
                  <a:rPr lang="el-GR" sz="2000" baseline="-25000" dirty="0" smtClean="0"/>
                  <a:t>λ</a:t>
                </a:r>
                <a:r>
                  <a:rPr lang="en-US" sz="2000" dirty="0" smtClean="0"/>
                  <a:t>=</a:t>
                </a:r>
                <a:r>
                  <a:rPr lang="el-GR" sz="2000" dirty="0"/>
                  <a:t> </a:t>
                </a:r>
                <a:r>
                  <a:rPr lang="el-GR" sz="2000" dirty="0" smtClean="0"/>
                  <a:t>ε</a:t>
                </a:r>
                <a:r>
                  <a:rPr lang="el-GR" sz="2000" baseline="-25000" dirty="0" smtClean="0"/>
                  <a:t>λ</a:t>
                </a:r>
                <a:r>
                  <a:rPr lang="en-US" sz="2000" dirty="0" smtClean="0"/>
                  <a:t>: at each wavelength, the emissivity is equal to the absorptivity.</a:t>
                </a:r>
              </a:p>
              <a:p>
                <a:pPr lvl="1"/>
                <a:endParaRPr lang="en-US" sz="2000" dirty="0"/>
              </a:p>
              <a:p>
                <a:r>
                  <a:rPr lang="el-GR" sz="2400" dirty="0"/>
                  <a:t>ε</a:t>
                </a:r>
                <a:r>
                  <a:rPr lang="el-GR" sz="2400" baseline="-25000" dirty="0" smtClean="0"/>
                  <a:t>λ</a:t>
                </a:r>
                <a:r>
                  <a:rPr lang="en-US" sz="2400" baseline="-25000" dirty="0" smtClean="0"/>
                  <a:t> </a:t>
                </a:r>
                <a:r>
                  <a:rPr lang="en-US" sz="2400" dirty="0" smtClean="0"/>
                  <a:t>depends on pressure and temperature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dirty="0" smtClean="0"/>
                  <a:t>Integrated energy on solid angle </a:t>
                </a:r>
                <a:r>
                  <a:rPr lang="el-GR" sz="2400" dirty="0" smtClean="0"/>
                  <a:t>Ω</a:t>
                </a:r>
                <a:endParaRPr lang="en-US" sz="2400" dirty="0" smtClean="0"/>
              </a:p>
              <a:p>
                <a:pPr lvl="1"/>
                <a:r>
                  <a:rPr lang="en-US" sz="2000" dirty="0" err="1" smtClean="0"/>
                  <a:t>E</a:t>
                </a:r>
                <a:r>
                  <a:rPr lang="en-US" sz="2000" baseline="-25000" dirty="0" err="1" smtClean="0"/>
                  <a:t>tot</a:t>
                </a:r>
                <a:r>
                  <a:rPr lang="en-US" sz="2000" dirty="0" smtClean="0"/>
                  <a:t> (T)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  <m:sup/>
                      <m:e>
                        <m:nary>
                          <m:nary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l-GR" sz="2000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nary>
                              <m:naryPr>
                                <m:ctrlPr>
                                  <a:rPr lang="en-US" sz="200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sz="2000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en-US" sz="2000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d</m:t>
                                </m:r>
                                <m:r>
                                  <a:rPr lang="en-US" sz="2000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sz="2000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sz="2000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000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sz="2000" i="1" dirty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sz="2000" dirty="0" smtClean="0"/>
              </a:p>
              <a:p>
                <a:pPr lvl="1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79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400" dirty="0"/>
              <a:t>α</a:t>
            </a:r>
            <a:r>
              <a:rPr lang="en-US" sz="2400" dirty="0" smtClean="0"/>
              <a:t>+</a:t>
            </a:r>
            <a:r>
              <a:rPr lang="el-GR" sz="2400" dirty="0" smtClean="0"/>
              <a:t>ρ</a:t>
            </a:r>
            <a:r>
              <a:rPr lang="en-US" sz="2400" dirty="0" smtClean="0"/>
              <a:t>+</a:t>
            </a:r>
            <a:r>
              <a:rPr lang="el-GR" sz="2400" dirty="0" smtClean="0"/>
              <a:t>τ</a:t>
            </a:r>
            <a:r>
              <a:rPr lang="en-US" sz="2400" dirty="0" smtClean="0"/>
              <a:t>=1</a:t>
            </a:r>
          </a:p>
          <a:p>
            <a:r>
              <a:rPr lang="en-US" sz="2400" dirty="0" smtClean="0"/>
              <a:t>Radiation of gases</a:t>
            </a:r>
          </a:p>
          <a:p>
            <a:pPr lvl="1"/>
            <a:r>
              <a:rPr lang="en-US" sz="2000" dirty="0" smtClean="0"/>
              <a:t>Internal energy: electronic, vibrational, rotational</a:t>
            </a:r>
          </a:p>
          <a:p>
            <a:pPr lvl="1"/>
            <a:r>
              <a:rPr lang="en-US" sz="2000" dirty="0" smtClean="0"/>
              <a:t>Quantification: only discrete values of photon energy h</a:t>
            </a:r>
            <a:r>
              <a:rPr lang="el-GR" sz="2000" dirty="0" smtClean="0"/>
              <a:t>ν</a:t>
            </a:r>
            <a:r>
              <a:rPr lang="en-US" sz="2000" dirty="0" smtClean="0"/>
              <a:t> can be absorbed/emitted</a:t>
            </a:r>
          </a:p>
          <a:p>
            <a:pPr lvl="1"/>
            <a:r>
              <a:rPr lang="en-US" sz="2000" dirty="0" smtClean="0"/>
              <a:t>In case of thermal radiation, only vibrational and rotational levels are concerned.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t="41961" r="7647" b="5490"/>
          <a:stretch/>
        </p:blipFill>
        <p:spPr bwMode="auto">
          <a:xfrm>
            <a:off x="2819399" y="4572000"/>
            <a:ext cx="3410989" cy="150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27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Radiation of gases</a:t>
            </a:r>
          </a:p>
          <a:p>
            <a:pPr lvl="1"/>
            <a:r>
              <a:rPr lang="en-US" sz="2000" dirty="0" smtClean="0"/>
              <a:t>Stretching vs bending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N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,…: no dipole moment, no radiation.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7" t="48934" r="27373" b="9567"/>
          <a:stretch/>
        </p:blipFill>
        <p:spPr bwMode="auto">
          <a:xfrm>
            <a:off x="1905000" y="2590800"/>
            <a:ext cx="4666705" cy="279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89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radiation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3073" r="17604" b="27735"/>
          <a:stretch/>
        </p:blipFill>
        <p:spPr bwMode="auto">
          <a:xfrm>
            <a:off x="838200" y="2365513"/>
            <a:ext cx="7086600" cy="44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Radiation of gases</a:t>
            </a:r>
          </a:p>
          <a:p>
            <a:pPr lvl="1"/>
            <a:r>
              <a:rPr lang="en-US" sz="2000" dirty="0" smtClean="0"/>
              <a:t>Group frequencies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7" t="38215" r="35261" b="30692"/>
          <a:stretch/>
        </p:blipFill>
        <p:spPr bwMode="auto">
          <a:xfrm>
            <a:off x="3505200" y="1295400"/>
            <a:ext cx="2743200" cy="169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83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radiation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1" t="10267" r="25000" b="7144"/>
          <a:stretch/>
        </p:blipFill>
        <p:spPr bwMode="auto">
          <a:xfrm>
            <a:off x="457200" y="1600200"/>
            <a:ext cx="3389713" cy="425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2" t="9040" r="20119" b="4650"/>
          <a:stretch/>
        </p:blipFill>
        <p:spPr bwMode="auto">
          <a:xfrm>
            <a:off x="4952999" y="1729509"/>
            <a:ext cx="3128279" cy="374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67000" y="601634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http://irina.eas.gatech.edu/EAS8803_Fall2009/Lec6.pdf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8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Radiation of </a:t>
            </a:r>
            <a:r>
              <a:rPr lang="en-US" sz="2400" dirty="0" smtClean="0"/>
              <a:t>solid and liquids</a:t>
            </a:r>
          </a:p>
          <a:p>
            <a:pPr lvl="1"/>
            <a:r>
              <a:rPr lang="en-US" sz="2000" dirty="0" smtClean="0"/>
              <a:t>Only caused by interaction of photons with free electrons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Free </a:t>
            </a:r>
            <a:r>
              <a:rPr lang="en-US" sz="2000" dirty="0"/>
              <a:t>electrons can absorb or emit photons, modifying their </a:t>
            </a:r>
            <a:r>
              <a:rPr lang="en-US" sz="2000" i="1" dirty="0"/>
              <a:t>kinetic</a:t>
            </a:r>
            <a:r>
              <a:rPr lang="en-US" sz="2000" dirty="0"/>
              <a:t> energy. Since kinetic energy is not quantified, no spectral bands.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In solids, also lattice vibration (</a:t>
            </a:r>
            <a:r>
              <a:rPr lang="en-US" sz="2000" i="1" dirty="0" smtClean="0"/>
              <a:t>phonon, </a:t>
            </a:r>
            <a:r>
              <a:rPr lang="en-US" sz="2000" dirty="0" smtClean="0"/>
              <a:t>crystal vibration)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83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9724</TotalTime>
  <Words>1705</Words>
  <Application>Microsoft Office PowerPoint</Application>
  <PresentationFormat>Affichage à l'écran (4:3)</PresentationFormat>
  <Paragraphs>376</Paragraphs>
  <Slides>26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Office Theme</vt:lpstr>
      <vt:lpstr>Thermal radiation</vt:lpstr>
      <vt:lpstr>Thermal radiation</vt:lpstr>
      <vt:lpstr>Thermal radiation</vt:lpstr>
      <vt:lpstr>Thermal radiation</vt:lpstr>
      <vt:lpstr>Thermal radiation</vt:lpstr>
      <vt:lpstr>Thermal radiation</vt:lpstr>
      <vt:lpstr>Thermal radiation</vt:lpstr>
      <vt:lpstr>Thermal radiation</vt:lpstr>
      <vt:lpstr>Thermal radiation</vt:lpstr>
      <vt:lpstr>Previous work</vt:lpstr>
      <vt:lpstr>Previous work</vt:lpstr>
      <vt:lpstr>IR cameras. FLIR vs TELOPS</vt:lpstr>
      <vt:lpstr>IR cameras. FLIR vs TELOPS</vt:lpstr>
      <vt:lpstr>IR cameras. FLIR vs TELOPS</vt:lpstr>
      <vt:lpstr>IR cameras. FLIR vs TELOPS</vt:lpstr>
      <vt:lpstr>IR cameras. FLIR vs TELOPS</vt:lpstr>
      <vt:lpstr>IR cameras</vt:lpstr>
      <vt:lpstr>Transmission sapphire</vt:lpstr>
      <vt:lpstr>Detection of vaporized fuel</vt:lpstr>
      <vt:lpstr>Detection of vaporized fuel</vt:lpstr>
      <vt:lpstr>Detection of vaporized fuel</vt:lpstr>
      <vt:lpstr>Detection of vaporized fuel</vt:lpstr>
      <vt:lpstr>Emission from a sample of fuel</vt:lpstr>
      <vt:lpstr>Precision of the measurements</vt:lpstr>
      <vt:lpstr>Precision of the measurements</vt:lpstr>
      <vt:lpstr>Impact of measurement errors on heat flux results</vt:lpstr>
    </vt:vector>
  </TitlesOfParts>
  <Company>Sandia National Laboratories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Malbec, Louis-Marie Christian</dc:creator>
  <cp:lastModifiedBy>MALBEC Louis-Marie</cp:lastModifiedBy>
  <cp:revision>141</cp:revision>
  <dcterms:created xsi:type="dcterms:W3CDTF">2014-04-07T20:44:03Z</dcterms:created>
  <dcterms:modified xsi:type="dcterms:W3CDTF">2014-04-28T04:07:17Z</dcterms:modified>
</cp:coreProperties>
</file>